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ink/ink1.xml" ContentType="application/inkml+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4"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5143500" type="screen16x9"/>
  <p:notesSz cx="6858000" cy="9144000"/>
  <p:embeddedFontLst>
    <p:embeddedFont>
      <p:font typeface="Barlow" panose="00000500000000000000" pitchFamily="2" charset="0"/>
      <p:regular r:id="rId31"/>
      <p:bold r:id="rId32"/>
      <p:italic r:id="rId33"/>
      <p:boldItalic r:id="rId34"/>
    </p:embeddedFont>
    <p:embeddedFont>
      <p:font typeface="Barlow Light" panose="00000400000000000000" pitchFamily="2" charset="0"/>
      <p:regular r:id="rId35"/>
      <p:bold r:id="rId36"/>
      <p:italic r:id="rId37"/>
      <p:boldItalic r:id="rId38"/>
    </p:embeddedFont>
    <p:embeddedFont>
      <p:font typeface="Calibri" panose="020F0502020204030204" pitchFamily="34" charset="0"/>
      <p:regular r:id="rId39"/>
      <p:bold r:id="rId40"/>
      <p:italic r:id="rId41"/>
      <p:boldItalic r:id="rId42"/>
    </p:embeddedFont>
    <p:embeddedFont>
      <p:font typeface="Caveat" panose="020B0604020202020204" charset="0"/>
      <p:regular r:id="rId43"/>
      <p:bold r:id="rId44"/>
    </p:embeddedFont>
    <p:embeddedFont>
      <p:font typeface="Raleway" pitchFamily="2" charset="0"/>
      <p:regular r:id="rId45"/>
      <p:bold r:id="rId46"/>
      <p:italic r:id="rId47"/>
      <p:boldItalic r:id="rId48"/>
    </p:embeddedFont>
    <p:embeddedFont>
      <p:font typeface="Raleway Medium" pitchFamily="2" charset="0"/>
      <p:regular r:id="rId49"/>
      <p:bold r:id="rId50"/>
      <p:italic r:id="rId51"/>
      <p:boldItalic r:id="rId52"/>
    </p:embeddedFont>
    <p:embeddedFont>
      <p:font typeface="Raleway SemiBold"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357" autoAdjust="0"/>
  </p:normalViewPr>
  <p:slideViewPr>
    <p:cSldViewPr snapToGrid="0">
      <p:cViewPr varScale="1">
        <p:scale>
          <a:sx n="150" d="100"/>
          <a:sy n="150" d="100"/>
        </p:scale>
        <p:origin x="47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font" Target="fonts/font2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6-09T09:13:25.653"/>
    </inkml:context>
    <inkml:brush xml:id="br0">
      <inkml:brushProperty name="width" value="0.05" units="cm"/>
      <inkml:brushProperty name="height" value="0.05" units="cm"/>
    </inkml:brush>
  </inkml:definitions>
  <inkml:trace contextRef="#ctx0" brushRef="#br0">0 453 18578 0 0,'0'-2'7672'0'0,"1"-3"-3526"0"0,1-26-1866 0 0,2 13-2266 0 0,2-1 1 0 0,0 1-1 0 0,0 1 0 0 0,2-1 0 0 0,0 1 0 0 0,1 1 1 0 0,15-21-1 0 0,5-4-26 0 0,54-56 1 0 0,-68 81 11 0 0,0 0 0 0 0,2 2 0 0 0,19-15 0 0 0,-28 24 0 0 0,0 0 0 0 0,1 0 0 0 0,-1 0 0 0 0,1 1 0 0 0,0 0 0 0 0,0 1 0 0 0,1 0 0 0 0,-1 1 0 0 0,1 0 0 0 0,11-2 0 0 0,-17 4-75 0 0,-27 1-17082 0 0</inkml:trace>
</inkml:ink>
</file>

<file path=ppt/media/image1.png>
</file>

<file path=ppt/media/image10.png>
</file>

<file path=ppt/media/image11.png>
</file>

<file path=ppt/media/image12.png>
</file>

<file path=ppt/media/image13.png>
</file>

<file path=ppt/media/image14.png>
</file>

<file path=ppt/media/image15.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git-school.github.io/visualizing-git/#upstream-change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 name="Google Shape;4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9" name="Google Shape;419;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6" name="Google Shape;426;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3" name="Google Shape;433;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Text Slide </a:t>
            </a:r>
            <a:endParaRPr/>
          </a:p>
          <a:p>
            <a:pPr marL="0" lvl="0" indent="0" algn="l" rtl="0">
              <a:lnSpc>
                <a:spcPct val="100000"/>
              </a:lnSpc>
              <a:spcBef>
                <a:spcPts val="0"/>
              </a:spcBef>
              <a:spcAft>
                <a:spcPts val="0"/>
              </a:spcAft>
              <a:buSzPts val="1400"/>
              <a:buNone/>
            </a:pPr>
            <a:r>
              <a:rPr lang="tr-TR"/>
              <a:t>🍐 To edit the type of question, go back to the "Ask Students a Question" in the Pear Deck sidebar.</a:t>
            </a:r>
            <a:endParaRPr/>
          </a:p>
          <a:p>
            <a:pPr marL="0" lvl="0" indent="0" algn="l" rtl="0">
              <a:lnSpc>
                <a:spcPct val="100000"/>
              </a:lnSpc>
              <a:spcBef>
                <a:spcPts val="0"/>
              </a:spcBef>
              <a:spcAft>
                <a:spcPts val="0"/>
              </a:spcAft>
              <a:buSzPts val="1400"/>
              <a:buNone/>
            </a:pPr>
            <a:r>
              <a:rPr lang="tr-TR"/>
              <a:t>Today no coding, </a:t>
            </a:r>
            <a:endParaRPr/>
          </a:p>
          <a:p>
            <a:pPr marL="0" lvl="0" indent="0" algn="l" rtl="0">
              <a:lnSpc>
                <a:spcPct val="100000"/>
              </a:lnSpc>
              <a:spcBef>
                <a:spcPts val="0"/>
              </a:spcBef>
              <a:spcAft>
                <a:spcPts val="0"/>
              </a:spcAft>
              <a:buSzPts val="1400"/>
              <a:buNone/>
            </a:pPr>
            <a:r>
              <a:rPr lang="tr-TR"/>
              <a:t>Pre-class, what did you learn about Git?</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In IT, there’s a tenancy to use more complicated words. Big Words.</a:t>
            </a:r>
            <a:endParaRPr/>
          </a:p>
          <a:p>
            <a:pPr marL="0" lvl="0" indent="0" algn="l" rtl="0">
              <a:lnSpc>
                <a:spcPct val="100000"/>
              </a:lnSpc>
              <a:spcBef>
                <a:spcPts val="0"/>
              </a:spcBef>
              <a:spcAft>
                <a:spcPts val="0"/>
              </a:spcAft>
              <a:buSzPts val="1400"/>
              <a:buNone/>
            </a:pPr>
            <a:r>
              <a:rPr lang="tr-TR"/>
              <a:t>It’s just vocabulary. We’ll see a lot of those words today.</a:t>
            </a:r>
            <a:endParaRPr/>
          </a:p>
          <a:p>
            <a:pPr marL="0" lvl="0" indent="0" algn="l" rtl="0">
              <a:lnSpc>
                <a:spcPct val="100000"/>
              </a:lnSpc>
              <a:spcBef>
                <a:spcPts val="0"/>
              </a:spcBef>
              <a:spcAft>
                <a:spcPts val="0"/>
              </a:spcAft>
              <a:buSzPts val="1400"/>
              <a:buNone/>
            </a:pPr>
            <a:r>
              <a:rPr lang="tr-TR"/>
              <a:t>I’ll make things simpler.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2" name="Google Shape;44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14300" lvl="0" indent="0" algn="l" rtl="0">
              <a:lnSpc>
                <a:spcPct val="6818"/>
              </a:lnSpc>
              <a:spcBef>
                <a:spcPts val="1200"/>
              </a:spcBef>
              <a:spcAft>
                <a:spcPts val="0"/>
              </a:spcAft>
              <a:buClr>
                <a:schemeClr val="dk1"/>
              </a:buClr>
              <a:buSzPts val="1100"/>
              <a:buFont typeface="Arial"/>
              <a:buNone/>
            </a:pPr>
            <a:r>
              <a:rPr lang="tr-TR">
                <a:solidFill>
                  <a:schemeClr val="dk1"/>
                </a:solidFill>
              </a:rPr>
              <a:t>If we drew a picture of the activities of you working on one of those files that we just described, you might</a:t>
            </a:r>
            <a:r>
              <a:rPr lang="tr-TR" b="1">
                <a:solidFill>
                  <a:schemeClr val="dk1"/>
                </a:solidFill>
              </a:rPr>
              <a:t> </a:t>
            </a:r>
            <a:r>
              <a:rPr lang="tr-TR">
                <a:solidFill>
                  <a:schemeClr val="dk1"/>
                </a:solidFill>
              </a:rPr>
              <a:t>for each of the points in time describe what you did to the file, why you changed it, and then you'd like the tool itself to record. what the contents of that change were, from one word to another.</a:t>
            </a:r>
            <a:endParaRPr>
              <a:solidFill>
                <a:schemeClr val="dk1"/>
              </a:solidFill>
            </a:endParaRPr>
          </a:p>
          <a:p>
            <a:pPr marL="114300" lvl="0" indent="0" algn="l" rtl="0">
              <a:lnSpc>
                <a:spcPct val="6818"/>
              </a:lnSpc>
              <a:spcBef>
                <a:spcPts val="1200"/>
              </a:spcBef>
              <a:spcAft>
                <a:spcPts val="0"/>
              </a:spcAft>
              <a:buClr>
                <a:schemeClr val="dk1"/>
              </a:buClr>
              <a:buSzPts val="1100"/>
              <a:buFont typeface="Arial"/>
              <a:buNone/>
            </a:pPr>
            <a:r>
              <a:rPr lang="tr-TR">
                <a:solidFill>
                  <a:schemeClr val="dk1"/>
                </a:solidFill>
              </a:rPr>
              <a:t>a spelling correction, the change of a color or a background, or adding a company logo to the top of a webpage or even a Word document.</a:t>
            </a:r>
            <a:endParaRPr>
              <a:solidFill>
                <a:schemeClr val="dk1"/>
              </a:solidFill>
            </a:endParaRPr>
          </a:p>
          <a:p>
            <a:pPr marL="114300" lvl="0" indent="0" algn="l" rtl="0">
              <a:lnSpc>
                <a:spcPct val="6818"/>
              </a:lnSpc>
              <a:spcBef>
                <a:spcPts val="1200"/>
              </a:spcBef>
              <a:spcAft>
                <a:spcPts val="0"/>
              </a:spcAft>
              <a:buClr>
                <a:schemeClr val="dk1"/>
              </a:buClr>
              <a:buSzPts val="1100"/>
              <a:buFont typeface="Arial"/>
              <a:buNone/>
            </a:pPr>
            <a:r>
              <a:rPr lang="tr-TR">
                <a:solidFill>
                  <a:schemeClr val="dk1"/>
                </a:solidFill>
              </a:rPr>
              <a:t>For a single individual, this doesn't seem too hard, and for a single file, it seems relatively straightforward.</a:t>
            </a:r>
            <a:endParaRPr>
              <a:solidFill>
                <a:schemeClr val="dk1"/>
              </a:solidFill>
            </a:endParaRPr>
          </a:p>
          <a:p>
            <a:pPr marL="114300" lvl="0" indent="0" algn="l" rtl="0">
              <a:lnSpc>
                <a:spcPct val="6818"/>
              </a:lnSpc>
              <a:spcBef>
                <a:spcPts val="1200"/>
              </a:spcBef>
              <a:spcAft>
                <a:spcPts val="0"/>
              </a:spcAft>
              <a:buClr>
                <a:schemeClr val="dk1"/>
              </a:buClr>
              <a:buSzPts val="1100"/>
              <a:buFont typeface="Arial"/>
              <a:buNone/>
            </a:pPr>
            <a:r>
              <a:rPr lang="tr-TR">
                <a:solidFill>
                  <a:schemeClr val="dk1"/>
                </a:solidFill>
              </a:rPr>
              <a:t>Many individual products are putting this into the product themselves, this idea of keeping a history.</a:t>
            </a:r>
            <a:endParaRPr>
              <a:solidFill>
                <a:schemeClr val="dk1"/>
              </a:solidFill>
            </a:endParaRPr>
          </a:p>
          <a:p>
            <a:pPr marL="114300" marR="152400" lvl="0" indent="0" algn="l" rtl="0">
              <a:lnSpc>
                <a:spcPct val="12272"/>
              </a:lnSpc>
              <a:spcBef>
                <a:spcPts val="120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SzPts val="1400"/>
              <a:buNone/>
            </a:pPr>
            <a:endParaRPr sz="1450">
              <a:solidFill>
                <a:srgbClr val="373A3C"/>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5" name="Google Shape;475;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14300" lvl="0" indent="0" algn="l" rtl="0">
              <a:lnSpc>
                <a:spcPct val="6818"/>
              </a:lnSpc>
              <a:spcBef>
                <a:spcPts val="1200"/>
              </a:spcBef>
              <a:spcAft>
                <a:spcPts val="0"/>
              </a:spcAft>
              <a:buSzPts val="1100"/>
              <a:buNone/>
            </a:pPr>
            <a:r>
              <a:rPr lang="tr-TR">
                <a:solidFill>
                  <a:schemeClr val="dk1"/>
                </a:solidFill>
              </a:rPr>
              <a:t>For a single individual, I repeat, this is again rather straightforward and rather simple. But where Git really shines is when we start talking about this in the collaborative sense:</a:t>
            </a:r>
            <a:endParaRPr>
              <a:solidFill>
                <a:schemeClr val="dk1"/>
              </a:solidFill>
            </a:endParaRPr>
          </a:p>
          <a:p>
            <a:pPr marL="114300" lvl="0" indent="0" algn="l" rtl="0">
              <a:lnSpc>
                <a:spcPct val="6818"/>
              </a:lnSpc>
              <a:spcBef>
                <a:spcPts val="1200"/>
              </a:spcBef>
              <a:spcAft>
                <a:spcPts val="0"/>
              </a:spcAft>
              <a:buSzPts val="1100"/>
              <a:buNone/>
            </a:pPr>
            <a:r>
              <a:rPr lang="tr-TR">
                <a:solidFill>
                  <a:schemeClr val="dk1"/>
                </a:solidFill>
              </a:rPr>
              <a:t>you and other team members trying to do the same thing. even worse: on the same files.</a:t>
            </a:r>
            <a:endParaRPr>
              <a:solidFill>
                <a:schemeClr val="dk1"/>
              </a:solidFill>
            </a:endParaRPr>
          </a:p>
          <a:p>
            <a:pPr marL="114300" lvl="0" indent="0" algn="l" rtl="0">
              <a:lnSpc>
                <a:spcPct val="6818"/>
              </a:lnSpc>
              <a:spcBef>
                <a:spcPts val="1200"/>
              </a:spcBef>
              <a:spcAft>
                <a:spcPts val="0"/>
              </a:spcAft>
              <a:buSzPts val="1100"/>
              <a:buNone/>
            </a:pPr>
            <a:r>
              <a:rPr lang="tr-TR">
                <a:solidFill>
                  <a:schemeClr val="dk1"/>
                </a:solidFill>
              </a:rPr>
              <a:t>When you do that, you need something much more capable than a simple revision history of</a:t>
            </a:r>
            <a:endParaRPr>
              <a:solidFill>
                <a:schemeClr val="dk1"/>
              </a:solidFill>
            </a:endParaRPr>
          </a:p>
          <a:p>
            <a:pPr marL="114300" lvl="0" indent="0" algn="l" rtl="0">
              <a:lnSpc>
                <a:spcPct val="6818"/>
              </a:lnSpc>
              <a:spcBef>
                <a:spcPts val="1200"/>
              </a:spcBef>
              <a:spcAft>
                <a:spcPts val="0"/>
              </a:spcAft>
              <a:buSzPts val="1100"/>
              <a:buNone/>
            </a:pPr>
            <a:r>
              <a:rPr lang="tr-TR">
                <a:solidFill>
                  <a:schemeClr val="dk1"/>
                </a:solidFill>
              </a:rPr>
              <a:t>a single file for a single person. You need the idea of keeping track of who changed it, when they changed it, why they changed it.</a:t>
            </a:r>
            <a:endParaRPr>
              <a:solidFill>
                <a:schemeClr val="dk1"/>
              </a:solidFill>
            </a:endParaRPr>
          </a:p>
          <a:p>
            <a:pPr marL="114300" lvl="0" indent="0" algn="l" rtl="0">
              <a:lnSpc>
                <a:spcPct val="6818"/>
              </a:lnSpc>
              <a:spcBef>
                <a:spcPts val="1200"/>
              </a:spcBef>
              <a:spcAft>
                <a:spcPts val="0"/>
              </a:spcAft>
              <a:buSzPts val="1100"/>
              <a:buNone/>
            </a:pPr>
            <a:r>
              <a:rPr lang="tr-TR">
                <a:solidFill>
                  <a:schemeClr val="dk1"/>
                </a:solidFill>
              </a:rPr>
              <a:t>but the capability of the tool to unify these back together in what is typically referred to as a merge.</a:t>
            </a:r>
            <a:endParaRPr>
              <a:solidFill>
                <a:schemeClr val="dk1"/>
              </a:solidFill>
            </a:endParaRPr>
          </a:p>
          <a:p>
            <a:pPr marL="114300" lvl="0" indent="0" algn="l" rtl="0">
              <a:lnSpc>
                <a:spcPct val="6818"/>
              </a:lnSpc>
              <a:spcBef>
                <a:spcPts val="1200"/>
              </a:spcBef>
              <a:spcAft>
                <a:spcPts val="0"/>
              </a:spcAft>
              <a:buSzPts val="1100"/>
              <a:buNone/>
            </a:pPr>
            <a:r>
              <a:rPr lang="tr-TR">
                <a:solidFill>
                  <a:schemeClr val="dk1"/>
                </a:solidFill>
              </a:rPr>
              <a:t>These actions, these interleavings of you and the team members working on the same, similar, or adjacent files is handled adeptly by a full-fledged version control system like that of Git.</a:t>
            </a:r>
            <a:endParaRPr>
              <a:solidFill>
                <a:schemeClr val="dk1"/>
              </a:solidFill>
            </a:endParaRPr>
          </a:p>
          <a:p>
            <a:pPr marL="0" marR="152400" lvl="0" indent="0" algn="l" rtl="0">
              <a:lnSpc>
                <a:spcPct val="12272"/>
              </a:lnSpc>
              <a:spcBef>
                <a:spcPts val="1200"/>
              </a:spcBef>
              <a:spcAft>
                <a:spcPts val="0"/>
              </a:spcAft>
              <a:buSzPts val="1100"/>
              <a:buNone/>
            </a:pPr>
            <a:endParaRPr>
              <a:solidFill>
                <a:schemeClr val="dk1"/>
              </a:solidFill>
            </a:endParaRPr>
          </a:p>
          <a:p>
            <a:pPr marL="0" lvl="0" indent="0" algn="l" rtl="0">
              <a:lnSpc>
                <a:spcPct val="100000"/>
              </a:lnSpc>
              <a:spcBef>
                <a:spcPts val="0"/>
              </a:spcBef>
              <a:spcAft>
                <a:spcPts val="0"/>
              </a:spcAft>
              <a:buSzPts val="1400"/>
              <a:buNone/>
            </a:pPr>
            <a:endParaRPr sz="1450">
              <a:solidFill>
                <a:srgbClr val="373A3C"/>
              </a:solidFill>
              <a:highlight>
                <a:srgbClr val="FFFFFF"/>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8" name="Google Shape;508;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450">
              <a:solidFill>
                <a:srgbClr val="373A3C"/>
              </a:solidFill>
              <a:highlight>
                <a:srgbClr val="FFFFFF"/>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5" name="Google Shape;535;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450">
              <a:solidFill>
                <a:srgbClr val="373A3C"/>
              </a:solidFill>
              <a:highlight>
                <a:srgbClr val="FFFFFF"/>
              </a:high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3" name="Google Shape;55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500">
                <a:solidFill>
                  <a:srgbClr val="070F21"/>
                </a:solidFill>
                <a:highlight>
                  <a:srgbClr val="FFFFFF"/>
                </a:highlight>
              </a:rPr>
              <a:t>Here's an example of how Git branches are useful. Let's say you need to work on a new feature for a website. You create a new branch and start working. You haven't finished your new feature, but you get a request to make a rush change that needs to go live on the site today. You switch back to the master branch, make the change, and push it live. Then you can switch back to your new feature branch and finish your work. When you're done, you merge the new feature branch into the master branch, and both the new feature and rush change are kept!</a:t>
            </a:r>
            <a:endParaRPr sz="1500">
              <a:solidFill>
                <a:srgbClr val="070F21"/>
              </a:solidFill>
              <a:highlight>
                <a:srgbClr val="FFFFFF"/>
              </a:highlight>
            </a:endParaRPr>
          </a:p>
          <a:p>
            <a:pPr marL="0" lvl="0" indent="0" algn="l" rtl="0">
              <a:lnSpc>
                <a:spcPct val="100000"/>
              </a:lnSpc>
              <a:spcBef>
                <a:spcPts val="0"/>
              </a:spcBef>
              <a:spcAft>
                <a:spcPts val="0"/>
              </a:spcAft>
              <a:buSzPts val="1400"/>
              <a:buNone/>
            </a:pPr>
            <a:endParaRPr sz="1500">
              <a:solidFill>
                <a:srgbClr val="070F21"/>
              </a:solidFill>
              <a:highlight>
                <a:srgbClr val="FFFFFF"/>
              </a:highlight>
            </a:endParaRPr>
          </a:p>
          <a:p>
            <a:pPr marL="0" lvl="0" indent="0" algn="l" rtl="0">
              <a:lnSpc>
                <a:spcPct val="100000"/>
              </a:lnSpc>
              <a:spcBef>
                <a:spcPts val="0"/>
              </a:spcBef>
              <a:spcAft>
                <a:spcPts val="0"/>
              </a:spcAft>
              <a:buSzPts val="1400"/>
              <a:buNone/>
            </a:pPr>
            <a:r>
              <a:rPr lang="tr-TR" sz="1500">
                <a:solidFill>
                  <a:srgbClr val="070F21"/>
                </a:solidFill>
                <a:highlight>
                  <a:srgbClr val="FFFFFF"/>
                </a:highlight>
              </a:rPr>
              <a:t>Why do we use branches? Only the final work should be on master branch. All the work we do should be on seperate branches until it’s ready.</a:t>
            </a:r>
            <a:endParaRPr sz="1500">
              <a:solidFill>
                <a:srgbClr val="070F21"/>
              </a:solidFill>
              <a:highlight>
                <a:srgbClr val="FFFFFF"/>
              </a:high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2" name="Google Shape;562;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500">
                <a:solidFill>
                  <a:srgbClr val="070F21"/>
                </a:solidFill>
                <a:highlight>
                  <a:srgbClr val="FFFFFF"/>
                </a:highlight>
              </a:rPr>
              <a:t>Here's an example of how Git branches are useful. Let's say you need to work on a new feature for a website. You create a new branch and start working. You haven't finished your new feature, but you get a request to make a rush change that needs to go live on the site today. You switch back to the master branch, make the change, and push it live. Then you can switch back to your new feature branch and finish your work. When you're done, you merge the new feature branch into the master branch, and both the new feature and rush change are kept!</a:t>
            </a:r>
            <a:endParaRPr sz="1500">
              <a:solidFill>
                <a:srgbClr val="070F21"/>
              </a:solidFill>
              <a:highlight>
                <a:srgbClr val="FFFFFF"/>
              </a:highlight>
            </a:endParaRPr>
          </a:p>
          <a:p>
            <a:pPr marL="0" lvl="0" indent="0" algn="l" rtl="0">
              <a:lnSpc>
                <a:spcPct val="100000"/>
              </a:lnSpc>
              <a:spcBef>
                <a:spcPts val="0"/>
              </a:spcBef>
              <a:spcAft>
                <a:spcPts val="0"/>
              </a:spcAft>
              <a:buSzPts val="1400"/>
              <a:buNone/>
            </a:pPr>
            <a:endParaRPr sz="1500">
              <a:solidFill>
                <a:srgbClr val="070F21"/>
              </a:solidFill>
              <a:highlight>
                <a:srgbClr val="FFFFFF"/>
              </a:highlight>
            </a:endParaRPr>
          </a:p>
          <a:p>
            <a:pPr marL="0" lvl="0" indent="0" algn="l" rtl="0">
              <a:lnSpc>
                <a:spcPct val="100000"/>
              </a:lnSpc>
              <a:spcBef>
                <a:spcPts val="0"/>
              </a:spcBef>
              <a:spcAft>
                <a:spcPts val="0"/>
              </a:spcAft>
              <a:buSzPts val="1400"/>
              <a:buNone/>
            </a:pPr>
            <a:r>
              <a:rPr lang="tr-TR" sz="1500">
                <a:solidFill>
                  <a:srgbClr val="070F21"/>
                </a:solidFill>
                <a:highlight>
                  <a:srgbClr val="FFFFFF"/>
                </a:highlight>
              </a:rPr>
              <a:t>Why do we use branches? Only the final work should be on master branch. All the work we do should be on seperate branches until it’s ready.</a:t>
            </a:r>
            <a:endParaRPr sz="1500">
              <a:solidFill>
                <a:srgbClr val="070F21"/>
              </a:solidFill>
              <a:highlight>
                <a:srgbClr val="FFFFFF"/>
              </a:high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9" name="Google Shape;569;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 name="Google Shape;32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6" name="Google Shape;576;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u="sng">
                <a:solidFill>
                  <a:schemeClr val="hlink"/>
                </a:solidFill>
                <a:hlinkClick r:id="rId3"/>
              </a:rPr>
              <a:t>http://git-school.github.io/visualizing-git/</a:t>
            </a:r>
            <a:endParaRPr/>
          </a:p>
          <a:p>
            <a:pPr marL="0" lvl="0" indent="0" algn="l" rtl="0">
              <a:lnSpc>
                <a:spcPct val="100000"/>
              </a:lnSpc>
              <a:spcBef>
                <a:spcPts val="0"/>
              </a:spcBef>
              <a:spcAft>
                <a:spcPts val="0"/>
              </a:spcAft>
              <a:buSzPts val="1400"/>
              <a:buNone/>
            </a:pPr>
            <a:r>
              <a:rPr lang="tr-TR"/>
              <a:t>Let’s practice visually.</a:t>
            </a:r>
            <a:endParaRPr/>
          </a:p>
          <a:p>
            <a:pPr marL="0" lvl="0" indent="0" algn="l" rtl="0">
              <a:lnSpc>
                <a:spcPct val="100000"/>
              </a:lnSpc>
              <a:spcBef>
                <a:spcPts val="0"/>
              </a:spcBef>
              <a:spcAft>
                <a:spcPts val="0"/>
              </a:spcAft>
              <a:buSzPts val="1400"/>
              <a:buNone/>
            </a:pPr>
            <a:r>
              <a:rPr lang="tr-TR"/>
              <a:t>Scenario 1: </a:t>
            </a:r>
            <a:endParaRPr/>
          </a:p>
          <a:p>
            <a:pPr marL="0" lvl="0" indent="0" algn="l" rtl="0">
              <a:lnSpc>
                <a:spcPct val="100000"/>
              </a:lnSpc>
              <a:spcBef>
                <a:spcPts val="0"/>
              </a:spcBef>
              <a:spcAft>
                <a:spcPts val="0"/>
              </a:spcAft>
              <a:buSzPts val="1400"/>
              <a:buNone/>
            </a:pPr>
            <a:r>
              <a:rPr lang="tr-TR"/>
              <a:t>I have master branch and creating a new branch and do some experiment on it. but i didn’t like it and i want to go back to master. And delete eric branch since I wont use it what happens? when i do new commit where it goes?</a:t>
            </a:r>
            <a:endParaRPr/>
          </a:p>
          <a:p>
            <a:pPr marL="0" lvl="0" indent="0" algn="l" rtl="0">
              <a:lnSpc>
                <a:spcPct val="100000"/>
              </a:lnSpc>
              <a:spcBef>
                <a:spcPts val="0"/>
              </a:spcBef>
              <a:spcAft>
                <a:spcPts val="0"/>
              </a:spcAft>
              <a:buSzPts val="1400"/>
              <a:buNone/>
            </a:pPr>
            <a:endParaRPr sz="750" b="1">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checkout -b eric</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checkout master</a:t>
            </a:r>
            <a:endParaRPr sz="900">
              <a:solidFill>
                <a:srgbClr val="FFCCCC"/>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branch -d eric</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endParaRPr sz="750" b="1">
              <a:latin typeface="Courier New"/>
              <a:ea typeface="Courier New"/>
              <a:cs typeface="Courier New"/>
              <a:sym typeface="Courier New"/>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Scenario 2:</a:t>
            </a:r>
            <a:endParaRPr/>
          </a:p>
          <a:p>
            <a:pPr marL="0" lvl="0" indent="0" algn="l" rtl="0">
              <a:lnSpc>
                <a:spcPct val="100000"/>
              </a:lnSpc>
              <a:spcBef>
                <a:spcPts val="0"/>
              </a:spcBef>
              <a:spcAft>
                <a:spcPts val="0"/>
              </a:spcAft>
              <a:buSzPts val="1400"/>
              <a:buNone/>
            </a:pPr>
            <a:r>
              <a:rPr lang="tr-TR"/>
              <a:t>We created a new branch and we liked the changes. we want to merge</a:t>
            </a:r>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checkout -b eric</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marL="139700" lvl="0" indent="0" algn="l" rtl="0">
              <a:lnSpc>
                <a:spcPct val="95454"/>
              </a:lnSpc>
              <a:spcBef>
                <a:spcPts val="0"/>
              </a:spcBef>
              <a:spcAft>
                <a:spcPts val="0"/>
              </a:spcAft>
              <a:buSzPts val="1400"/>
              <a:buNone/>
            </a:pPr>
            <a:r>
              <a:rPr lang="tr-TR" sz="1050">
                <a:solidFill>
                  <a:srgbClr val="FFFFFF"/>
                </a:solidFill>
                <a:highlight>
                  <a:srgbClr val="000000"/>
                </a:highlight>
                <a:latin typeface="Courier New"/>
                <a:ea typeface="Courier New"/>
                <a:cs typeface="Courier New"/>
                <a:sym typeface="Courier New"/>
              </a:rPr>
              <a:t>git merge eric</a:t>
            </a:r>
            <a:endParaRPr sz="1050">
              <a:solidFill>
                <a:srgbClr val="FFFFFF"/>
              </a:solidFill>
              <a:highlight>
                <a:srgbClr val="000000"/>
              </a:highlight>
              <a:latin typeface="Courier New"/>
              <a:ea typeface="Courier New"/>
              <a:cs typeface="Courier New"/>
              <a:sym typeface="Courier New"/>
            </a:endParaRPr>
          </a:p>
          <a:p>
            <a:pPr marL="50800" marR="50800" lvl="0" indent="0" algn="l" rtl="0">
              <a:lnSpc>
                <a:spcPct val="115000"/>
              </a:lnSpc>
              <a:spcBef>
                <a:spcPts val="0"/>
              </a:spcBef>
              <a:spcAft>
                <a:spcPts val="0"/>
              </a:spcAft>
              <a:buSzPts val="1400"/>
              <a:buNone/>
            </a:pPr>
            <a:r>
              <a:rPr lang="tr-TR" sz="900">
                <a:solidFill>
                  <a:srgbClr val="FFFFCC"/>
                </a:solidFill>
                <a:highlight>
                  <a:srgbClr val="000000"/>
                </a:highlight>
                <a:latin typeface="Courier New"/>
                <a:ea typeface="Courier New"/>
                <a:cs typeface="Courier New"/>
                <a:sym typeface="Courier New"/>
              </a:rPr>
              <a:t>You have performed a fast-forward merge.</a:t>
            </a:r>
            <a:endParaRPr sz="900">
              <a:solidFill>
                <a:srgbClr val="FFFFCC"/>
              </a:solidFill>
              <a:highlight>
                <a:srgbClr val="000000"/>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endParaRPr/>
          </a:p>
          <a:p>
            <a:pPr marL="139700" lvl="0" indent="0" algn="l" rtl="0">
              <a:lnSpc>
                <a:spcPct val="95454"/>
              </a:lnSpc>
              <a:spcBef>
                <a:spcPts val="0"/>
              </a:spcBef>
              <a:spcAft>
                <a:spcPts val="0"/>
              </a:spcAft>
              <a:buSzPts val="1400"/>
              <a:buNone/>
            </a:pPr>
            <a:endParaRPr sz="1050">
              <a:solidFill>
                <a:srgbClr val="FFFFFF"/>
              </a:solidFill>
              <a:highlight>
                <a:srgbClr val="000000"/>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3" name="Google Shape;58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sz="1500">
                <a:solidFill>
                  <a:srgbClr val="070F21"/>
                </a:solidFill>
                <a:highlight>
                  <a:srgbClr val="FFFFFF"/>
                </a:highlight>
              </a:rPr>
              <a:t>The -d option only deletes the branch if it has already been merged. The -D option is a shortcut for --delete --force, which deletes the branch irrespective of its merged status.</a:t>
            </a:r>
            <a:endParaRPr sz="1500">
              <a:solidFill>
                <a:srgbClr val="070F21"/>
              </a:solidFill>
              <a:highlight>
                <a:srgbClr val="FFFFFF"/>
              </a:highlight>
            </a:endParaRPr>
          </a:p>
          <a:p>
            <a:pPr marL="0" lvl="0" indent="0" algn="l" rtl="0">
              <a:lnSpc>
                <a:spcPct val="100000"/>
              </a:lnSpc>
              <a:spcBef>
                <a:spcPts val="0"/>
              </a:spcBef>
              <a:spcAft>
                <a:spcPts val="0"/>
              </a:spcAft>
              <a:buSzPts val="1400"/>
              <a:buNone/>
            </a:pPr>
            <a:endParaRPr sz="1500">
              <a:solidFill>
                <a:srgbClr val="070F21"/>
              </a:solidFill>
              <a:highlight>
                <a:srgbClr val="FFFFFF"/>
              </a:highlight>
            </a:endParaRPr>
          </a:p>
          <a:p>
            <a:pPr marL="457200" lvl="0" indent="-323850" algn="l" rtl="0">
              <a:lnSpc>
                <a:spcPct val="100000"/>
              </a:lnSpc>
              <a:spcBef>
                <a:spcPts val="0"/>
              </a:spcBef>
              <a:spcAft>
                <a:spcPts val="0"/>
              </a:spcAft>
              <a:buClr>
                <a:srgbClr val="070F21"/>
              </a:buClr>
              <a:buSzPts val="1500"/>
              <a:buChar char="-"/>
            </a:pPr>
            <a:r>
              <a:rPr lang="tr-TR" sz="1500" b="1">
                <a:solidFill>
                  <a:srgbClr val="070F21"/>
                </a:solidFill>
                <a:highlight>
                  <a:srgbClr val="FFFFFF"/>
                </a:highlight>
              </a:rPr>
              <a:t>Visualizing Git- Show branches</a:t>
            </a:r>
            <a:endParaRPr sz="1500" b="1">
              <a:solidFill>
                <a:srgbClr val="070F21"/>
              </a:solidFill>
              <a:highlight>
                <a:srgbClr val="FFFFFF"/>
              </a:highlight>
            </a:endParaRPr>
          </a:p>
          <a:p>
            <a:pPr marL="457200" lvl="0" indent="-323850" algn="l" rtl="0">
              <a:lnSpc>
                <a:spcPct val="100000"/>
              </a:lnSpc>
              <a:spcBef>
                <a:spcPts val="0"/>
              </a:spcBef>
              <a:spcAft>
                <a:spcPts val="0"/>
              </a:spcAft>
              <a:buClr>
                <a:srgbClr val="070F21"/>
              </a:buClr>
              <a:buSzPts val="1500"/>
              <a:buChar char="-"/>
            </a:pPr>
            <a:r>
              <a:rPr lang="tr-TR"/>
              <a:t>Scenario1: go back to a commit and create a new branch from there. </a:t>
            </a:r>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551c4bd</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-b raymon</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merge raymon</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eric</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branch -d raymon</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marL="457200" lvl="0" indent="-323850" algn="l" rtl="0">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500">
              <a:solidFill>
                <a:srgbClr val="070F21"/>
              </a:solidFill>
              <a:highlight>
                <a:srgbClr val="FFFFFF"/>
              </a:highlight>
            </a:endParaRPr>
          </a:p>
          <a:p>
            <a:pPr marL="0" lvl="0" indent="0" algn="l" rtl="0">
              <a:lnSpc>
                <a:spcPct val="100000"/>
              </a:lnSpc>
              <a:spcBef>
                <a:spcPts val="0"/>
              </a:spcBef>
              <a:spcAft>
                <a:spcPts val="0"/>
              </a:spcAft>
              <a:buSzPts val="1400"/>
              <a:buNone/>
            </a:pPr>
            <a:endParaRPr sz="1500">
              <a:solidFill>
                <a:srgbClr val="070F21"/>
              </a:solidFill>
              <a:highlight>
                <a:srgbClr val="FFFFFF"/>
              </a:highlight>
            </a:endParaRPr>
          </a:p>
          <a:p>
            <a:pPr marL="457200" lvl="0" indent="-323850" algn="l" rtl="0">
              <a:lnSpc>
                <a:spcPct val="100000"/>
              </a:lnSpc>
              <a:spcBef>
                <a:spcPts val="0"/>
              </a:spcBef>
              <a:spcAft>
                <a:spcPts val="0"/>
              </a:spcAft>
              <a:buClr>
                <a:srgbClr val="070F21"/>
              </a:buClr>
              <a:buSzPts val="1500"/>
              <a:buChar char="-"/>
            </a:pPr>
            <a:r>
              <a:rPr lang="tr-TR"/>
              <a:t>Scenario2: delete the branch before merging with -d (Do it on your computer not visually)</a:t>
            </a:r>
            <a:endParaRPr/>
          </a:p>
          <a:p>
            <a:pPr marL="457200" lvl="0" indent="-317500" algn="l" rtl="0">
              <a:lnSpc>
                <a:spcPct val="100000"/>
              </a:lnSpc>
              <a:spcBef>
                <a:spcPts val="0"/>
              </a:spcBef>
              <a:spcAft>
                <a:spcPts val="0"/>
              </a:spcAft>
              <a:buSzPts val="1400"/>
              <a:buChar char="-"/>
            </a:pPr>
            <a:r>
              <a:rPr lang="tr-TR"/>
              <a:t>it will give you an error.</a:t>
            </a:r>
            <a:endParaRPr/>
          </a:p>
          <a:p>
            <a:pPr marL="0" lvl="0" indent="0" algn="l" rtl="0">
              <a:lnSpc>
                <a:spcPct val="100000"/>
              </a:lnSpc>
              <a:spcBef>
                <a:spcPts val="0"/>
              </a:spcBef>
              <a:spcAft>
                <a:spcPts val="0"/>
              </a:spcAft>
              <a:buSzPts val="1400"/>
              <a:buNone/>
            </a:pPr>
            <a:endParaRPr sz="1500">
              <a:solidFill>
                <a:srgbClr val="070F21"/>
              </a:solidFill>
              <a:highlight>
                <a:srgbClr val="FFFFFF"/>
              </a:highlight>
            </a:endParaRPr>
          </a:p>
          <a:p>
            <a:pPr marL="0" lvl="0" indent="0" algn="l" rtl="0">
              <a:lnSpc>
                <a:spcPct val="100000"/>
              </a:lnSpc>
              <a:spcBef>
                <a:spcPts val="0"/>
              </a:spcBef>
              <a:spcAft>
                <a:spcPts val="0"/>
              </a:spcAft>
              <a:buSzPts val="1400"/>
              <a:buNone/>
            </a:pPr>
            <a:r>
              <a:rPr lang="tr-TR" sz="1500">
                <a:solidFill>
                  <a:srgbClr val="070F21"/>
                </a:solidFill>
                <a:highlight>
                  <a:srgbClr val="FFFFFF"/>
                </a:highlight>
              </a:rPr>
              <a:t>Once you’re done with the feature you can merge back into master</a:t>
            </a:r>
            <a:endParaRPr sz="1500">
              <a:solidFill>
                <a:srgbClr val="070F21"/>
              </a:solidFill>
              <a:highlight>
                <a:srgbClr val="FFFFFF"/>
              </a:highlight>
            </a:endParaRPr>
          </a:p>
          <a:p>
            <a:pPr marL="0" lvl="0" indent="0" algn="l" rtl="0">
              <a:lnSpc>
                <a:spcPct val="100000"/>
              </a:lnSpc>
              <a:spcBef>
                <a:spcPts val="0"/>
              </a:spcBef>
              <a:spcAft>
                <a:spcPts val="0"/>
              </a:spcAft>
              <a:buSzPts val="1400"/>
              <a:buNone/>
            </a:pPr>
            <a:endParaRPr sz="1500">
              <a:solidFill>
                <a:srgbClr val="070F21"/>
              </a:solidFill>
              <a:highlight>
                <a:srgbClr val="FFFFFF"/>
              </a:highlight>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0" name="Google Shape;590;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500">
              <a:solidFill>
                <a:srgbClr val="070F21"/>
              </a:solidFill>
              <a:highlight>
                <a:srgbClr val="FFFFFF"/>
              </a:highlight>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8" name="Google Shape;618;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500">
              <a:solidFill>
                <a:srgbClr val="070F21"/>
              </a:solidFill>
              <a:highlight>
                <a:srgbClr val="FFFFFF"/>
              </a:highlight>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6" name="Google Shape;646;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500">
              <a:solidFill>
                <a:srgbClr val="070F21"/>
              </a:solidFill>
              <a:highlight>
                <a:srgbClr val="FFFFFF"/>
              </a:highlight>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9" name="Google Shape;679;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500">
              <a:solidFill>
                <a:srgbClr val="070F21"/>
              </a:solidFill>
              <a:highlight>
                <a:srgbClr val="FFFFFF"/>
              </a:highlight>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17" name="Google Shape;717;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500">
              <a:solidFill>
                <a:srgbClr val="070F21"/>
              </a:solidFill>
              <a:highlight>
                <a:srgbClr val="FFFFFF"/>
              </a:highlight>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1" name="Google Shape;751;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Pull Request ile ilgili senaryo. </a:t>
            </a:r>
            <a:endParaRPr/>
          </a:p>
          <a:p>
            <a:pPr marL="0" lvl="0" indent="0" algn="l" rtl="0">
              <a:lnSpc>
                <a:spcPct val="100000"/>
              </a:lnSpc>
              <a:spcBef>
                <a:spcPts val="0"/>
              </a:spcBef>
              <a:spcAft>
                <a:spcPts val="0"/>
              </a:spcAft>
              <a:buSzPts val="1400"/>
              <a:buNone/>
            </a:pPr>
            <a:r>
              <a:rPr lang="tr-TR"/>
              <a:t>Live representation.</a:t>
            </a:r>
            <a:endParaRPr/>
          </a:p>
          <a:p>
            <a:pPr marL="0" lvl="0" indent="0" algn="l" rtl="0">
              <a:lnSpc>
                <a:spcPct val="100000"/>
              </a:lnSpc>
              <a:spcBef>
                <a:spcPts val="0"/>
              </a:spcBef>
              <a:spcAft>
                <a:spcPts val="0"/>
              </a:spcAft>
              <a:buSzPts val="1400"/>
              <a:buNone/>
            </a:pPr>
            <a:r>
              <a:rPr lang="tr-TR"/>
              <a:t>remote origin/upstream - </a:t>
            </a:r>
            <a:endParaRPr/>
          </a:p>
          <a:p>
            <a:pPr marL="0" lvl="0" indent="0" algn="l" rtl="0">
              <a:lnSpc>
                <a:spcPct val="100000"/>
              </a:lnSpc>
              <a:spcBef>
                <a:spcPts val="0"/>
              </a:spcBef>
              <a:spcAft>
                <a:spcPts val="0"/>
              </a:spcAft>
              <a:buSzPts val="1400"/>
              <a:buNone/>
            </a:pPr>
            <a:r>
              <a:rPr lang="tr-TR"/>
              <a:t>Merge, rebase, conflicts</a:t>
            </a:r>
            <a:endParaRPr/>
          </a:p>
          <a:p>
            <a:pPr marL="0" lvl="0" indent="0" algn="l" rtl="0">
              <a:lnSpc>
                <a:spcPct val="100000"/>
              </a:lnSpc>
              <a:spcBef>
                <a:spcPts val="0"/>
              </a:spcBef>
              <a:spcAft>
                <a:spcPts val="0"/>
              </a:spcAft>
              <a:buSzPts val="1400"/>
              <a:buNone/>
            </a:pPr>
            <a:r>
              <a:rPr lang="tr-TR"/>
              <a:t>Cherry pick</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9" name="Google Shape;759;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2" name="Google Shape;34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450">
              <a:solidFill>
                <a:srgbClr val="373A3C"/>
              </a:solidFill>
              <a:highlight>
                <a:srgbClr val="FFFFFF"/>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9" name="Google Shape;34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Let’s start getting our hands dirty.</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Step by step.</a:t>
            </a:r>
            <a:endParaRPr/>
          </a:p>
          <a:p>
            <a:pPr marL="0" lvl="0" indent="0" algn="l" rtl="0">
              <a:lnSpc>
                <a:spcPct val="100000"/>
              </a:lnSpc>
              <a:spcBef>
                <a:spcPts val="0"/>
              </a:spcBef>
              <a:spcAft>
                <a:spcPts val="0"/>
              </a:spcAft>
              <a:buSzPts val="1400"/>
              <a:buNone/>
            </a:pPr>
            <a:r>
              <a:rPr lang="tr-TR"/>
              <a:t>Try to do whatever I do. </a:t>
            </a:r>
            <a:endParaRPr/>
          </a:p>
          <a:p>
            <a:pPr marL="0" lvl="0" indent="0" algn="l" rtl="0">
              <a:lnSpc>
                <a:spcPct val="100000"/>
              </a:lnSpc>
              <a:spcBef>
                <a:spcPts val="0"/>
              </a:spcBef>
              <a:spcAft>
                <a:spcPts val="0"/>
              </a:spcAft>
              <a:buSzPts val="1400"/>
              <a:buNone/>
            </a:pPr>
            <a:r>
              <a:rPr lang="tr-TR"/>
              <a:t>What is CLI?</a:t>
            </a:r>
            <a:endParaRPr/>
          </a:p>
          <a:p>
            <a:pPr marL="0" lvl="0" indent="0" algn="l" rtl="0">
              <a:lnSpc>
                <a:spcPct val="100000"/>
              </a:lnSpc>
              <a:spcBef>
                <a:spcPts val="0"/>
              </a:spcBef>
              <a:spcAft>
                <a:spcPts val="0"/>
              </a:spcAft>
              <a:buSzPts val="1400"/>
              <a:buNone/>
            </a:pPr>
            <a:r>
              <a:rPr lang="tr-TR"/>
              <a:t>Why do we use CLI over GUI?</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Some CLI commands. You’ll see more commands tomorrow. It’s a demo only.</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Repository is not only your files but also all the information about the changes made on your project files.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Repo can live in your computer or remotely on hosted server (cloud)</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Let’s see what it looks like?</a:t>
            </a:r>
            <a:endParaRPr/>
          </a:p>
          <a:p>
            <a:pPr marL="0" lvl="0" indent="0" algn="l" rtl="0">
              <a:lnSpc>
                <a:spcPct val="100000"/>
              </a:lnSpc>
              <a:spcBef>
                <a:spcPts val="0"/>
              </a:spcBef>
              <a:spcAft>
                <a:spcPts val="0"/>
              </a:spcAft>
              <a:buSzPts val="1400"/>
              <a:buNone/>
            </a:pPr>
            <a:r>
              <a:rPr lang="tr-TR"/>
              <a:t>Git doesn’t care about working directory a lot. </a:t>
            </a:r>
            <a:endParaRPr/>
          </a:p>
          <a:p>
            <a:pPr marL="0" lvl="0" indent="0" algn="l" rtl="0">
              <a:lnSpc>
                <a:spcPct val="100000"/>
              </a:lnSpc>
              <a:spcBef>
                <a:spcPts val="0"/>
              </a:spcBef>
              <a:spcAft>
                <a:spcPts val="0"/>
              </a:spcAft>
              <a:buSzPts val="1400"/>
              <a:buNone/>
            </a:pPr>
            <a:r>
              <a:rPr lang="tr-TR"/>
              <a:t>Because it can be changed immediately.</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Desktop create a folder named projects</a:t>
            </a:r>
            <a:endParaRPr/>
          </a:p>
          <a:p>
            <a:pPr marL="0" lvl="0" indent="0" algn="l" rtl="0">
              <a:lnSpc>
                <a:spcPct val="100000"/>
              </a:lnSpc>
              <a:spcBef>
                <a:spcPts val="0"/>
              </a:spcBef>
              <a:spcAft>
                <a:spcPts val="0"/>
              </a:spcAft>
              <a:buSzPts val="1400"/>
              <a:buNone/>
            </a:pPr>
            <a:r>
              <a:rPr lang="tr-TR"/>
              <a:t>capital-one-project</a:t>
            </a:r>
            <a:endParaRPr/>
          </a:p>
          <a:p>
            <a:pPr marL="0" lvl="0" indent="0" algn="l" rtl="0">
              <a:lnSpc>
                <a:spcPct val="100000"/>
              </a:lnSpc>
              <a:spcBef>
                <a:spcPts val="0"/>
              </a:spcBef>
              <a:spcAft>
                <a:spcPts val="0"/>
              </a:spcAft>
              <a:buSzPts val="1400"/>
              <a:buNone/>
            </a:pPr>
            <a:r>
              <a:rPr lang="tr-TR"/>
              <a:t>check git is installed correctly</a:t>
            </a:r>
            <a:endParaRPr/>
          </a:p>
          <a:p>
            <a:pPr marL="0" lvl="0" indent="0" algn="l" rtl="0">
              <a:lnSpc>
                <a:spcPct val="100000"/>
              </a:lnSpc>
              <a:spcBef>
                <a:spcPts val="0"/>
              </a:spcBef>
              <a:spcAft>
                <a:spcPts val="0"/>
              </a:spcAft>
              <a:buSzPts val="1400"/>
              <a:buNone/>
            </a:pPr>
            <a:r>
              <a:rPr lang="tr-TR"/>
              <a:t>git config --global user.name “Name”</a:t>
            </a:r>
            <a:endParaRPr/>
          </a:p>
          <a:p>
            <a:pPr marL="0" lvl="0" indent="0" algn="l" rtl="0">
              <a:lnSpc>
                <a:spcPct val="100000"/>
              </a:lnSpc>
              <a:spcBef>
                <a:spcPts val="0"/>
              </a:spcBef>
              <a:spcAft>
                <a:spcPts val="0"/>
              </a:spcAft>
              <a:buSzPts val="1400"/>
              <a:buNone/>
            </a:pPr>
            <a:r>
              <a:rPr lang="tr-TR"/>
              <a:t>git config --global user.email</a:t>
            </a:r>
            <a:endParaRPr/>
          </a:p>
          <a:p>
            <a:pPr marL="0" lvl="0" indent="0" algn="l" rtl="0">
              <a:lnSpc>
                <a:spcPct val="100000"/>
              </a:lnSpc>
              <a:spcBef>
                <a:spcPts val="0"/>
              </a:spcBef>
              <a:spcAft>
                <a:spcPts val="0"/>
              </a:spcAft>
              <a:buSzPts val="1400"/>
              <a:buNone/>
            </a:pPr>
            <a:r>
              <a:rPr lang="tr-TR"/>
              <a:t>git init</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8" name="Google Shape;35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For different repositories if you like to define different username or email use the command without global option.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git config user.name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5" name="Google Shape;36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8" name="Google Shape;37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5" name="Google Shape;40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Text Slide </a:t>
            </a:r>
            <a:endParaRPr/>
          </a:p>
          <a:p>
            <a:pPr marL="0" lvl="0" indent="0" algn="l" rtl="0">
              <a:lnSpc>
                <a:spcPct val="100000"/>
              </a:lnSpc>
              <a:spcBef>
                <a:spcPts val="0"/>
              </a:spcBef>
              <a:spcAft>
                <a:spcPts val="0"/>
              </a:spcAft>
              <a:buSzPts val="1400"/>
              <a:buNone/>
            </a:pPr>
            <a:r>
              <a:rPr lang="tr-TR"/>
              <a:t>🍐 To edit the type of question, go back to the "Ask Students a Question" in the Pear Deck sidebar.</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a:endParaRPr/>
          </a:p>
        </p:txBody>
      </p:sp>
      <p:sp>
        <p:nvSpPr>
          <p:cNvPr id="12" name="Google Shape;12;p2"/>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4" name="Google Shape;14;p2"/>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3"/>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17" name="Google Shape;17;p3"/>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18" name="Google Shape;18;p3"/>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9" name="Google Shape;19;p3"/>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0"/>
        <p:cNvGrpSpPr/>
        <p:nvPr/>
      </p:nvGrpSpPr>
      <p:grpSpPr>
        <a:xfrm>
          <a:off x="0" y="0"/>
          <a:ext cx="0" cy="0"/>
          <a:chOff x="0" y="0"/>
          <a:chExt cx="0" cy="0"/>
        </a:xfrm>
      </p:grpSpPr>
      <p:sp>
        <p:nvSpPr>
          <p:cNvPr id="21" name="Google Shape;21;p4"/>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a:endParaRPr/>
          </a:p>
        </p:txBody>
      </p:sp>
      <p:sp>
        <p:nvSpPr>
          <p:cNvPr id="22" name="Google Shape;22;p4"/>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23" name="Google Shape;23;p4"/>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 name="Google Shape;24;p4"/>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25" name="Google Shape;25;p4"/>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sp>
        <p:nvSpPr>
          <p:cNvPr id="27" name="Google Shape;27;p5"/>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5"/>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5"/>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30" name="Google Shape;30;p5"/>
          <p:cNvSpPr txBox="1">
            <a:spLocks noGrp="1"/>
          </p:cNvSpPr>
          <p:nvPr>
            <p:ph type="body" idx="1"/>
          </p:nvPr>
        </p:nvSpPr>
        <p:spPr>
          <a:xfrm>
            <a:off x="501500" y="1508650"/>
            <a:ext cx="6605700" cy="36033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Clr>
                <a:srgbClr val="741B47"/>
              </a:buClr>
              <a:buSzPts val="1800"/>
              <a:buChar char="▸"/>
              <a:defRPr/>
            </a:lvl1pPr>
            <a:lvl2pPr marL="914400" lvl="1" indent="-342900" algn="l">
              <a:lnSpc>
                <a:spcPct val="110000"/>
              </a:lnSpc>
              <a:spcBef>
                <a:spcPts val="600"/>
              </a:spcBef>
              <a:spcAft>
                <a:spcPts val="0"/>
              </a:spcAft>
              <a:buClr>
                <a:srgbClr val="741B47"/>
              </a:buClr>
              <a:buSzPts val="1800"/>
              <a:buChar char="▹"/>
              <a:defRPr/>
            </a:lvl2pPr>
            <a:lvl3pPr marL="1371600" lvl="2" indent="-342900" algn="l">
              <a:lnSpc>
                <a:spcPct val="110000"/>
              </a:lnSpc>
              <a:spcBef>
                <a:spcPts val="600"/>
              </a:spcBef>
              <a:spcAft>
                <a:spcPts val="0"/>
              </a:spcAft>
              <a:buClr>
                <a:srgbClr val="741B47"/>
              </a:buClr>
              <a:buSzPts val="1800"/>
              <a:buChar char="▹"/>
              <a:defRPr/>
            </a:lvl3pPr>
            <a:lvl4pPr marL="1828800" lvl="3" indent="-355600" algn="l">
              <a:lnSpc>
                <a:spcPct val="110000"/>
              </a:lnSpc>
              <a:spcBef>
                <a:spcPts val="600"/>
              </a:spcBef>
              <a:spcAft>
                <a:spcPts val="0"/>
              </a:spcAft>
              <a:buClr>
                <a:srgbClr val="741B47"/>
              </a:buClr>
              <a:buSzPts val="2000"/>
              <a:buChar char="▹"/>
              <a:defRPr/>
            </a:lvl4pPr>
            <a:lvl5pPr marL="2286000" lvl="4" indent="-355600" algn="l">
              <a:lnSpc>
                <a:spcPct val="110000"/>
              </a:lnSpc>
              <a:spcBef>
                <a:spcPts val="600"/>
              </a:spcBef>
              <a:spcAft>
                <a:spcPts val="0"/>
              </a:spcAft>
              <a:buClr>
                <a:srgbClr val="741B47"/>
              </a:buClr>
              <a:buSzPts val="2000"/>
              <a:buChar char="▹"/>
              <a:defRPr/>
            </a:lvl5pPr>
            <a:lvl6pPr marL="2743200" lvl="5" indent="-355600" algn="l">
              <a:lnSpc>
                <a:spcPct val="110000"/>
              </a:lnSpc>
              <a:spcBef>
                <a:spcPts val="600"/>
              </a:spcBef>
              <a:spcAft>
                <a:spcPts val="0"/>
              </a:spcAft>
              <a:buClr>
                <a:srgbClr val="741B47"/>
              </a:buClr>
              <a:buSzPts val="2000"/>
              <a:buChar char="▹"/>
              <a:defRPr/>
            </a:lvl6pPr>
            <a:lvl7pPr marL="3200400" lvl="6" indent="-355600" algn="l">
              <a:lnSpc>
                <a:spcPct val="110000"/>
              </a:lnSpc>
              <a:spcBef>
                <a:spcPts val="600"/>
              </a:spcBef>
              <a:spcAft>
                <a:spcPts val="0"/>
              </a:spcAft>
              <a:buClr>
                <a:srgbClr val="741B47"/>
              </a:buClr>
              <a:buSzPts val="2000"/>
              <a:buChar char="▹"/>
              <a:defRPr/>
            </a:lvl7pPr>
            <a:lvl8pPr marL="3657600" lvl="7" indent="-355600" algn="l">
              <a:lnSpc>
                <a:spcPct val="110000"/>
              </a:lnSpc>
              <a:spcBef>
                <a:spcPts val="600"/>
              </a:spcBef>
              <a:spcAft>
                <a:spcPts val="0"/>
              </a:spcAft>
              <a:buClr>
                <a:srgbClr val="741B47"/>
              </a:buClr>
              <a:buSzPts val="2000"/>
              <a:buChar char="▹"/>
              <a:defRPr/>
            </a:lvl8pPr>
            <a:lvl9pPr marL="4114800" lvl="8" indent="-355600" algn="l">
              <a:lnSpc>
                <a:spcPct val="110000"/>
              </a:lnSpc>
              <a:spcBef>
                <a:spcPts val="600"/>
              </a:spcBef>
              <a:spcAft>
                <a:spcPts val="0"/>
              </a:spcAft>
              <a:buClr>
                <a:srgbClr val="741B47"/>
              </a:buClr>
              <a:buSzPts val="2000"/>
              <a:buChar char="▹"/>
              <a:defRPr/>
            </a:lvl9pPr>
          </a:lstStyle>
          <a:p>
            <a:endParaRPr/>
          </a:p>
        </p:txBody>
      </p:sp>
      <p:sp>
        <p:nvSpPr>
          <p:cNvPr id="31" name="Google Shape;31;p5"/>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32" name="Google Shape;32;p5"/>
          <p:cNvPicPr preferRelativeResize="0"/>
          <p:nvPr/>
        </p:nvPicPr>
        <p:blipFill rotWithShape="1">
          <a:blip r:embed="rId2">
            <a:alphaModFix/>
          </a:blip>
          <a:srcRect/>
          <a:stretch/>
        </p:blipFill>
        <p:spPr>
          <a:xfrm>
            <a:off x="69266" y="4849238"/>
            <a:ext cx="1269600" cy="272225"/>
          </a:xfrm>
          <a:prstGeom prst="rect">
            <a:avLst/>
          </a:prstGeom>
          <a:noFill/>
          <a:ln>
            <a:noFill/>
          </a:ln>
        </p:spPr>
      </p:pic>
      <p:sp>
        <p:nvSpPr>
          <p:cNvPr id="33" name="Google Shape;33;p5"/>
          <p:cNvSpPr txBox="1"/>
          <p:nvPr/>
        </p:nvSpPr>
        <p:spPr>
          <a:xfrm>
            <a:off x="1264600" y="46924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4"/>
        <p:cNvGrpSpPr/>
        <p:nvPr/>
      </p:nvGrpSpPr>
      <p:grpSpPr>
        <a:xfrm>
          <a:off x="0" y="0"/>
          <a:ext cx="0" cy="0"/>
          <a:chOff x="0" y="0"/>
          <a:chExt cx="0" cy="0"/>
        </a:xfrm>
      </p:grpSpPr>
      <p:sp>
        <p:nvSpPr>
          <p:cNvPr id="35" name="Google Shape;35;p6"/>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71A0CF"/>
              </a:solidFill>
              <a:latin typeface="Arial"/>
              <a:ea typeface="Arial"/>
              <a:cs typeface="Arial"/>
              <a:sym typeface="Arial"/>
            </a:endParaRPr>
          </a:p>
        </p:txBody>
      </p:sp>
      <p:sp>
        <p:nvSpPr>
          <p:cNvPr id="36" name="Google Shape;36;p6"/>
          <p:cNvSpPr txBox="1">
            <a:spLocks noGrp="1"/>
          </p:cNvSpPr>
          <p:nvPr>
            <p:ph type="body" idx="1"/>
          </p:nvPr>
        </p:nvSpPr>
        <p:spPr>
          <a:xfrm>
            <a:off x="457200" y="1462350"/>
            <a:ext cx="4369500" cy="34416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Clr>
                <a:srgbClr val="741B47"/>
              </a:buClr>
              <a:buSzPts val="1800"/>
              <a:buChar char="▸"/>
              <a:defRPr sz="1800"/>
            </a:lvl1pPr>
            <a:lvl2pPr marL="914400" lvl="1" indent="-342900" algn="l">
              <a:lnSpc>
                <a:spcPct val="110000"/>
              </a:lnSpc>
              <a:spcBef>
                <a:spcPts val="600"/>
              </a:spcBef>
              <a:spcAft>
                <a:spcPts val="0"/>
              </a:spcAft>
              <a:buClr>
                <a:srgbClr val="741B47"/>
              </a:buClr>
              <a:buSzPts val="1800"/>
              <a:buChar char="▹"/>
              <a:defRPr sz="1800"/>
            </a:lvl2pPr>
            <a:lvl3pPr marL="1371600" lvl="2" indent="-342900" algn="l">
              <a:lnSpc>
                <a:spcPct val="110000"/>
              </a:lnSpc>
              <a:spcBef>
                <a:spcPts val="600"/>
              </a:spcBef>
              <a:spcAft>
                <a:spcPts val="0"/>
              </a:spcAft>
              <a:buClr>
                <a:srgbClr val="741B47"/>
              </a:buClr>
              <a:buSzPts val="1800"/>
              <a:buChar char="▹"/>
              <a:defRPr sz="1800"/>
            </a:lvl3pPr>
            <a:lvl4pPr marL="1828800" lvl="3" indent="-342900" algn="l">
              <a:lnSpc>
                <a:spcPct val="110000"/>
              </a:lnSpc>
              <a:spcBef>
                <a:spcPts val="600"/>
              </a:spcBef>
              <a:spcAft>
                <a:spcPts val="0"/>
              </a:spcAft>
              <a:buClr>
                <a:srgbClr val="741B47"/>
              </a:buClr>
              <a:buSzPts val="1800"/>
              <a:buChar char="▹"/>
              <a:defRPr sz="1800"/>
            </a:lvl4pPr>
            <a:lvl5pPr marL="2286000" lvl="4" indent="-342900" algn="l">
              <a:lnSpc>
                <a:spcPct val="110000"/>
              </a:lnSpc>
              <a:spcBef>
                <a:spcPts val="600"/>
              </a:spcBef>
              <a:spcAft>
                <a:spcPts val="0"/>
              </a:spcAft>
              <a:buClr>
                <a:srgbClr val="741B47"/>
              </a:buClr>
              <a:buSzPts val="1800"/>
              <a:buChar char="▹"/>
              <a:defRPr sz="1800"/>
            </a:lvl5pPr>
            <a:lvl6pPr marL="2743200" lvl="5" indent="-342900" algn="l">
              <a:lnSpc>
                <a:spcPct val="110000"/>
              </a:lnSpc>
              <a:spcBef>
                <a:spcPts val="600"/>
              </a:spcBef>
              <a:spcAft>
                <a:spcPts val="0"/>
              </a:spcAft>
              <a:buClr>
                <a:srgbClr val="741B47"/>
              </a:buClr>
              <a:buSzPts val="1800"/>
              <a:buChar char="▹"/>
              <a:defRPr sz="1800"/>
            </a:lvl6pPr>
            <a:lvl7pPr marL="3200400" lvl="6" indent="-342900" algn="l">
              <a:lnSpc>
                <a:spcPct val="110000"/>
              </a:lnSpc>
              <a:spcBef>
                <a:spcPts val="600"/>
              </a:spcBef>
              <a:spcAft>
                <a:spcPts val="0"/>
              </a:spcAft>
              <a:buClr>
                <a:srgbClr val="741B47"/>
              </a:buClr>
              <a:buSzPts val="1800"/>
              <a:buChar char="▹"/>
              <a:defRPr sz="1800"/>
            </a:lvl7pPr>
            <a:lvl8pPr marL="3657600" lvl="7" indent="-342900" algn="l">
              <a:lnSpc>
                <a:spcPct val="110000"/>
              </a:lnSpc>
              <a:spcBef>
                <a:spcPts val="600"/>
              </a:spcBef>
              <a:spcAft>
                <a:spcPts val="0"/>
              </a:spcAft>
              <a:buClr>
                <a:srgbClr val="741B47"/>
              </a:buClr>
              <a:buSzPts val="1800"/>
              <a:buChar char="▹"/>
              <a:defRPr sz="1800"/>
            </a:lvl8pPr>
            <a:lvl9pPr marL="4114800" lvl="8" indent="-342900" algn="l">
              <a:lnSpc>
                <a:spcPct val="110000"/>
              </a:lnSpc>
              <a:spcBef>
                <a:spcPts val="600"/>
              </a:spcBef>
              <a:spcAft>
                <a:spcPts val="0"/>
              </a:spcAft>
              <a:buClr>
                <a:srgbClr val="741B47"/>
              </a:buClr>
              <a:buSzPts val="1800"/>
              <a:buChar char="▹"/>
              <a:defRPr sz="1800"/>
            </a:lvl9pPr>
          </a:lstStyle>
          <a:p>
            <a:endParaRPr/>
          </a:p>
        </p:txBody>
      </p:sp>
      <p:sp>
        <p:nvSpPr>
          <p:cNvPr id="37" name="Google Shape;37;p6"/>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sp>
        <p:nvSpPr>
          <p:cNvPr id="38" name="Google Shape;38;p6"/>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6"/>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pic>
        <p:nvPicPr>
          <p:cNvPr id="40" name="Google Shape;40;p6"/>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1" name="Google Shape;41;p6"/>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42"/>
        <p:cNvGrpSpPr/>
        <p:nvPr/>
      </p:nvGrpSpPr>
      <p:grpSpPr>
        <a:xfrm>
          <a:off x="0" y="0"/>
          <a:ext cx="0" cy="0"/>
          <a:chOff x="0" y="0"/>
          <a:chExt cx="0" cy="0"/>
        </a:xfrm>
      </p:grpSpPr>
      <p:sp>
        <p:nvSpPr>
          <p:cNvPr id="43" name="Google Shape;43;p7"/>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44" name="Google Shape;44;p7"/>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45" name="Google Shape;45;p7"/>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6" name="Google Shape;46;p7"/>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1pPr>
            <a:lvl2pPr marR="0" lvl="1"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2pPr>
            <a:lvl3pPr marR="0" lvl="2"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3pPr>
            <a:lvl4pPr marR="0" lvl="3"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4pPr>
            <a:lvl5pPr marR="0" lvl="4"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5pPr>
            <a:lvl6pPr marR="0" lvl="5"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6pPr>
            <a:lvl7pPr marR="0" lvl="6"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7pPr>
            <a:lvl8pPr marR="0" lvl="7"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8pPr>
            <a:lvl9pPr marR="0" lvl="8"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9" name="Google Shape;9;p1"/>
          <p:cNvPicPr preferRelativeResize="0"/>
          <p:nvPr/>
        </p:nvPicPr>
        <p:blipFill rotWithShape="1">
          <a:blip r:embed="rId8">
            <a:alphaModFix/>
          </a:blip>
          <a:srcRect/>
          <a:stretch/>
        </p:blipFill>
        <p:spPr>
          <a:xfrm>
            <a:off x="8766751" y="59900"/>
            <a:ext cx="339175" cy="37452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TEzNDg5NDQ3ODk5ODYyMDU3MDQiLCJwcmVzZW50YXRpb25JZCI6IjFBQVFFNWthdUZ6VDJCWFlIN3hnT0ZScGxhT0hCSGtMWGE5QkRTSVBVZTNVIiwiY29udGVudElkIjoiY3VzdG9tLXJlc3BvbnNlLWZyZWVSZXNwb25zZS10ZXh0Iiwic2xpZGVJZCI6Imc3MjI3OGU1ZDQzXzBfMjEiLCJjb250ZW50SW5zdGFuY2VJZCI6IjFBQVFFNWthdUZ6VDJCWFlIN3hnT0ZScGxhT0hCSGtMWGE5QkRTSVBVZTNVLzVmM2JhMDBjLTkxYmItNDRiMi1hOGIyLTU1OWExZjljMzRhNiJ9pearId=magic-pear-metadata-identifier" TargetMode="Externa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customXml" Target="../ink/ink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TEzNDg5NDQ3ODk5ODYyMDU3MDQiLCJwcmVzZW50YXRpb25JZCI6IjFBQVFFNWthdUZ6VDJCWFlIN3hnT0ZScGxhT0hCSGtMWGE5QkRTSVBVZTNVIiwiY29udGVudElkIjoiY3VzdG9tLXJlc3BvbnNlLWZyZWVSZXNwb25zZS10ZXh0Iiwic2xpZGVJZCI6Imc3MjI3OGU1ZDQzXzFfMTY0IiwiY29udGVudEluc3RhbmNlSWQiOiIxQUFRRTVrYXVGelQyQlhZSDd4Z09GUnBsYU9IQkhrTFhhOUJEU0lQVWUzVS84MTUzZmI3OS02ZGFjLTRiYWItYTQ0My1iNDkxZTI3OGJkYmYifQ==pearId=magic-pear-metadata-identifier" TargetMode="Externa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grpSp>
        <p:nvGrpSpPr>
          <p:cNvPr id="51" name="Google Shape;51;p8"/>
          <p:cNvGrpSpPr/>
          <p:nvPr/>
        </p:nvGrpSpPr>
        <p:grpSpPr>
          <a:xfrm>
            <a:off x="5122427" y="287001"/>
            <a:ext cx="3841143" cy="3893303"/>
            <a:chOff x="5122427" y="668001"/>
            <a:chExt cx="3841143" cy="3893303"/>
          </a:xfrm>
        </p:grpSpPr>
        <p:grpSp>
          <p:nvGrpSpPr>
            <p:cNvPr id="52" name="Google Shape;52;p8"/>
            <p:cNvGrpSpPr/>
            <p:nvPr/>
          </p:nvGrpSpPr>
          <p:grpSpPr>
            <a:xfrm>
              <a:off x="5144045" y="893590"/>
              <a:ext cx="2833667" cy="2964311"/>
              <a:chOff x="3860721" y="1330073"/>
              <a:chExt cx="3544299" cy="3707706"/>
            </a:xfrm>
          </p:grpSpPr>
          <p:sp>
            <p:nvSpPr>
              <p:cNvPr id="53" name="Google Shape;53;p8"/>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 name="Google Shape;54;p8"/>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 name="Google Shape;55;p8"/>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 name="Google Shape;56;p8"/>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 name="Google Shape;57;p8"/>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 name="Google Shape;58;p8"/>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 name="Google Shape;59;p8"/>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 name="Google Shape;60;p8"/>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 name="Google Shape;61;p8"/>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 name="Google Shape;62;p8"/>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 name="Google Shape;63;p8"/>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 name="Google Shape;64;p8"/>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 name="Google Shape;65;p8"/>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 name="Google Shape;66;p8"/>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 name="Google Shape;67;p8"/>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 name="Google Shape;68;p8"/>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 name="Google Shape;69;p8"/>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 name="Google Shape;70;p8"/>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 name="Google Shape;71;p8"/>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 name="Google Shape;72;p8"/>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 name="Google Shape;73;p8"/>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 name="Google Shape;74;p8"/>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 name="Google Shape;75;p8"/>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 name="Google Shape;76;p8"/>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 name="Google Shape;77;p8"/>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 name="Google Shape;78;p8"/>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 name="Google Shape;79;p8"/>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 name="Google Shape;80;p8"/>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 name="Google Shape;81;p8"/>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 name="Google Shape;82;p8"/>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 name="Google Shape;83;p8"/>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 name="Google Shape;84;p8"/>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 name="Google Shape;85;p8"/>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 name="Google Shape;86;p8"/>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 name="Google Shape;87;p8"/>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 name="Google Shape;88;p8"/>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 name="Google Shape;89;p8"/>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 name="Google Shape;90;p8"/>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 name="Google Shape;91;p8"/>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 name="Google Shape;92;p8"/>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 name="Google Shape;93;p8"/>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 name="Google Shape;94;p8"/>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 name="Google Shape;95;p8"/>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 name="Google Shape;96;p8"/>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 name="Google Shape;97;p8"/>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 name="Google Shape;98;p8"/>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 name="Google Shape;99;p8"/>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 name="Google Shape;100;p8"/>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 name="Google Shape;101;p8"/>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 name="Google Shape;102;p8"/>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 name="Google Shape;103;p8"/>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 name="Google Shape;104;p8"/>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 name="Google Shape;105;p8"/>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 name="Google Shape;106;p8"/>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 name="Google Shape;107;p8"/>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 name="Google Shape;108;p8"/>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 name="Google Shape;109;p8"/>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 name="Google Shape;110;p8"/>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 name="Google Shape;111;p8"/>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 name="Google Shape;112;p8"/>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 name="Google Shape;113;p8"/>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 name="Google Shape;114;p8"/>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 name="Google Shape;115;p8"/>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 name="Google Shape;116;p8"/>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 name="Google Shape;117;p8"/>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 name="Google Shape;118;p8"/>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 name="Google Shape;119;p8"/>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 name="Google Shape;120;p8"/>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 name="Google Shape;121;p8"/>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 name="Google Shape;122;p8"/>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 name="Google Shape;123;p8"/>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 name="Google Shape;124;p8"/>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 name="Google Shape;125;p8"/>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 name="Google Shape;126;p8"/>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 name="Google Shape;127;p8"/>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 name="Google Shape;128;p8"/>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9" name="Google Shape;129;p8"/>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 name="Google Shape;130;p8"/>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 name="Google Shape;131;p8"/>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 name="Google Shape;132;p8"/>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 name="Google Shape;133;p8"/>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 name="Google Shape;134;p8"/>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 name="Google Shape;135;p8"/>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 name="Google Shape;136;p8"/>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 name="Google Shape;137;p8"/>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 name="Google Shape;138;p8"/>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 name="Google Shape;139;p8"/>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 name="Google Shape;140;p8"/>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1" name="Google Shape;141;p8"/>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2" name="Google Shape;142;p8"/>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3" name="Google Shape;143;p8"/>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4" name="Google Shape;144;p8"/>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5" name="Google Shape;145;p8"/>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6" name="Google Shape;146;p8"/>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7" name="Google Shape;147;p8"/>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8" name="Google Shape;148;p8"/>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9" name="Google Shape;149;p8"/>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0" name="Google Shape;150;p8"/>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1" name="Google Shape;151;p8"/>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 name="Google Shape;152;p8"/>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3" name="Google Shape;153;p8"/>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4" name="Google Shape;154;p8"/>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5" name="Google Shape;155;p8"/>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6" name="Google Shape;156;p8"/>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7" name="Google Shape;157;p8"/>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8" name="Google Shape;158;p8"/>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9" name="Google Shape;159;p8"/>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60" name="Google Shape;160;p8"/>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1" name="Google Shape;161;p8"/>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2" name="Google Shape;162;p8"/>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3" name="Google Shape;163;p8"/>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4" name="Google Shape;164;p8"/>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5" name="Google Shape;165;p8"/>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6" name="Google Shape;166;p8"/>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7" name="Google Shape;167;p8"/>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8" name="Google Shape;168;p8"/>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9" name="Google Shape;169;p8"/>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0" name="Google Shape;170;p8"/>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1" name="Google Shape;171;p8"/>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2" name="Google Shape;172;p8"/>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3" name="Google Shape;173;p8"/>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4" name="Google Shape;174;p8"/>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5" name="Google Shape;175;p8"/>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6" name="Google Shape;176;p8"/>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7" name="Google Shape;177;p8"/>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8" name="Google Shape;178;p8"/>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9" name="Google Shape;179;p8"/>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0" name="Google Shape;180;p8"/>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1" name="Google Shape;181;p8"/>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2" name="Google Shape;182;p8"/>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p8"/>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4" name="Google Shape;184;p8"/>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5" name="Google Shape;185;p8"/>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6" name="Google Shape;186;p8"/>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7" name="Google Shape;187;p8"/>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8" name="Google Shape;188;p8"/>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9" name="Google Shape;189;p8"/>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0" name="Google Shape;190;p8"/>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191" name="Google Shape;191;p8"/>
            <p:cNvGrpSpPr/>
            <p:nvPr/>
          </p:nvGrpSpPr>
          <p:grpSpPr>
            <a:xfrm flipH="1">
              <a:off x="5678143" y="1227582"/>
              <a:ext cx="345795" cy="1043508"/>
              <a:chOff x="5678143" y="1151382"/>
              <a:chExt cx="345795" cy="1043508"/>
            </a:xfrm>
          </p:grpSpPr>
          <p:sp>
            <p:nvSpPr>
              <p:cNvPr id="192" name="Google Shape;192;p8"/>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3" name="Google Shape;193;p8"/>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4" name="Google Shape;194;p8"/>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5" name="Google Shape;195;p8"/>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6" name="Google Shape;196;p8"/>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7" name="Google Shape;197;p8"/>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8" name="Google Shape;198;p8"/>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9" name="Google Shape;199;p8"/>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0" name="Google Shape;200;p8"/>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1" name="Google Shape;201;p8"/>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2" name="Google Shape;202;p8"/>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p8"/>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4" name="Google Shape;204;p8"/>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5" name="Google Shape;205;p8"/>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6" name="Google Shape;206;p8"/>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7" name="Google Shape;207;p8"/>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8" name="Google Shape;208;p8"/>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09" name="Google Shape;209;p8"/>
            <p:cNvGrpSpPr/>
            <p:nvPr/>
          </p:nvGrpSpPr>
          <p:grpSpPr>
            <a:xfrm>
              <a:off x="5122427" y="3292365"/>
              <a:ext cx="823270" cy="1268939"/>
              <a:chOff x="5490177" y="3555452"/>
              <a:chExt cx="823270" cy="1268939"/>
            </a:xfrm>
          </p:grpSpPr>
          <p:sp>
            <p:nvSpPr>
              <p:cNvPr id="210" name="Google Shape;210;p8"/>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1" name="Google Shape;211;p8"/>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2" name="Google Shape;212;p8"/>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3" name="Google Shape;213;p8"/>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4" name="Google Shape;214;p8"/>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5" name="Google Shape;215;p8"/>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6" name="Google Shape;216;p8"/>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7" name="Google Shape;217;p8"/>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8" name="Google Shape;218;p8"/>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9" name="Google Shape;219;p8"/>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0" name="Google Shape;220;p8"/>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1" name="Google Shape;221;p8"/>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2" name="Google Shape;222;p8"/>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3" name="Google Shape;223;p8"/>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4" name="Google Shape;224;p8"/>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5" name="Google Shape;225;p8"/>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6" name="Google Shape;226;p8"/>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7" name="Google Shape;227;p8"/>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8" name="Google Shape;228;p8"/>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9" name="Google Shape;229;p8"/>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0" name="Google Shape;230;p8"/>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1" name="Google Shape;231;p8"/>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2" name="Google Shape;232;p8"/>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3" name="Google Shape;233;p8"/>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4" name="Google Shape;234;p8"/>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5" name="Google Shape;235;p8"/>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6" name="Google Shape;236;p8"/>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7" name="Google Shape;237;p8"/>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8" name="Google Shape;238;p8"/>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9" name="Google Shape;239;p8"/>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0" name="Google Shape;240;p8"/>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41" name="Google Shape;241;p8"/>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2" name="Google Shape;242;p8"/>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3" name="Google Shape;243;p8"/>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4" name="Google Shape;244;p8"/>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5" name="Google Shape;245;p8"/>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6" name="Google Shape;246;p8"/>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7" name="Google Shape;247;p8"/>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8" name="Google Shape;248;p8"/>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9" name="Google Shape;249;p8"/>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0" name="Google Shape;250;p8"/>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1" name="Google Shape;251;p8"/>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2" name="Google Shape;252;p8"/>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3" name="Google Shape;253;p8"/>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4" name="Google Shape;254;p8"/>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5" name="Google Shape;255;p8"/>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6" name="Google Shape;256;p8"/>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7" name="Google Shape;257;p8"/>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8" name="Google Shape;258;p8"/>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9" name="Google Shape;259;p8"/>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0" name="Google Shape;260;p8"/>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1" name="Google Shape;261;p8"/>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2" name="Google Shape;262;p8"/>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3" name="Google Shape;263;p8"/>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4" name="Google Shape;264;p8"/>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5" name="Google Shape;265;p8"/>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6" name="Google Shape;266;p8"/>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7" name="Google Shape;267;p8"/>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8" name="Google Shape;268;p8"/>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9" name="Google Shape;269;p8"/>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0" name="Google Shape;270;p8"/>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1" name="Google Shape;271;p8"/>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2" name="Google Shape;272;p8"/>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3" name="Google Shape;273;p8"/>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4" name="Google Shape;274;p8"/>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5" name="Google Shape;275;p8"/>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6" name="Google Shape;276;p8"/>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77" name="Google Shape;277;p8"/>
            <p:cNvGrpSpPr/>
            <p:nvPr/>
          </p:nvGrpSpPr>
          <p:grpSpPr>
            <a:xfrm>
              <a:off x="6544681" y="927100"/>
              <a:ext cx="264551" cy="200503"/>
              <a:chOff x="6621095" y="1452181"/>
              <a:chExt cx="330894" cy="250785"/>
            </a:xfrm>
          </p:grpSpPr>
          <p:sp>
            <p:nvSpPr>
              <p:cNvPr id="278" name="Google Shape;278;p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9" name="Google Shape;279;p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33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0" name="Google Shape;280;p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1" name="Google Shape;281;p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2" name="Google Shape;282;p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83" name="Google Shape;283;p8"/>
            <p:cNvGrpSpPr/>
            <p:nvPr/>
          </p:nvGrpSpPr>
          <p:grpSpPr>
            <a:xfrm>
              <a:off x="7210360" y="1314224"/>
              <a:ext cx="264551" cy="200503"/>
              <a:chOff x="6621095" y="1452181"/>
              <a:chExt cx="330894" cy="250785"/>
            </a:xfrm>
          </p:grpSpPr>
          <p:sp>
            <p:nvSpPr>
              <p:cNvPr id="284" name="Google Shape;284;p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5" name="Google Shape;285;p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33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6" name="Google Shape;286;p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7" name="Google Shape;287;p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8" name="Google Shape;288;p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89" name="Google Shape;289;p8"/>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0" name="Google Shape;290;p8"/>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91" name="Google Shape;291;p8"/>
            <p:cNvGrpSpPr/>
            <p:nvPr/>
          </p:nvGrpSpPr>
          <p:grpSpPr>
            <a:xfrm flipH="1">
              <a:off x="8183211" y="2407472"/>
              <a:ext cx="780359" cy="1195999"/>
              <a:chOff x="3975528" y="3303922"/>
              <a:chExt cx="780359" cy="1195999"/>
            </a:xfrm>
          </p:grpSpPr>
          <p:sp>
            <p:nvSpPr>
              <p:cNvPr id="292" name="Google Shape;292;p8"/>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3" name="Google Shape;293;p8"/>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4" name="Google Shape;294;p8"/>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5" name="Google Shape;295;p8"/>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6" name="Google Shape;296;p8"/>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7" name="Google Shape;297;p8"/>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8" name="Google Shape;298;p8"/>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9" name="Google Shape;299;p8"/>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0" name="Google Shape;300;p8"/>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1" name="Google Shape;301;p8"/>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2" name="Google Shape;302;p8"/>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3" name="Google Shape;303;p8"/>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4" name="Google Shape;304;p8"/>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5" name="Google Shape;305;p8"/>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6" name="Google Shape;306;p8"/>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7" name="Google Shape;307;p8"/>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8" name="Google Shape;308;p8"/>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9" name="Google Shape;309;p8"/>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0" name="Google Shape;310;p8"/>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1" name="Google Shape;311;p8"/>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2" name="Google Shape;312;p8"/>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3" name="Google Shape;313;p8"/>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4" name="Google Shape;314;p8"/>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5" name="Google Shape;315;p8"/>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6" name="Google Shape;316;p8"/>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7" name="Google Shape;317;p8"/>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18" name="Google Shape;318;p8"/>
              <p:cNvGrpSpPr/>
              <p:nvPr/>
            </p:nvGrpSpPr>
            <p:grpSpPr>
              <a:xfrm flipH="1">
                <a:off x="4321768" y="3621401"/>
                <a:ext cx="239006" cy="181217"/>
                <a:chOff x="6621095" y="1452181"/>
                <a:chExt cx="330894" cy="250785"/>
              </a:xfrm>
            </p:grpSpPr>
            <p:sp>
              <p:nvSpPr>
                <p:cNvPr id="319" name="Google Shape;319;p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0" name="Google Shape;320;p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33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1" name="Google Shape;321;p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2" name="Google Shape;322;p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3" name="Google Shape;323;p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24" name="Google Shape;324;p8"/>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5" name="Google Shape;325;p8"/>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326" name="Google Shape;326;p8"/>
          <p:cNvSpPr txBox="1">
            <a:spLocks noGrp="1"/>
          </p:cNvSpPr>
          <p:nvPr>
            <p:ph type="ctrTitle"/>
          </p:nvPr>
        </p:nvSpPr>
        <p:spPr>
          <a:xfrm>
            <a:off x="938350" y="1863600"/>
            <a:ext cx="4948200" cy="141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4800"/>
              <a:buNone/>
            </a:pPr>
            <a:r>
              <a:rPr lang="tr-TR" sz="3600">
                <a:solidFill>
                  <a:srgbClr val="741B47"/>
                </a:solidFill>
                <a:latin typeface="Raleway Medium"/>
                <a:ea typeface="Raleway Medium"/>
                <a:cs typeface="Raleway Medium"/>
                <a:sym typeface="Raleway Medium"/>
              </a:rPr>
              <a:t>Git Branches </a:t>
            </a:r>
            <a:endParaRPr sz="9600" b="1">
              <a:solidFill>
                <a:srgbClr val="429ED4"/>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17"/>
          <p:cNvSpPr txBox="1">
            <a:spLocks noGrp="1"/>
          </p:cNvSpPr>
          <p:nvPr>
            <p:ph type="title"/>
          </p:nvPr>
        </p:nvSpPr>
        <p:spPr>
          <a:xfrm>
            <a:off x="457200" y="192650"/>
            <a:ext cx="8173200" cy="60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Recap-Solutions</a:t>
            </a:r>
            <a:endParaRPr b="1">
              <a:solidFill>
                <a:srgbClr val="429ED4"/>
              </a:solidFill>
              <a:latin typeface="Calibri"/>
              <a:ea typeface="Calibri"/>
              <a:cs typeface="Calibri"/>
              <a:sym typeface="Calibri"/>
            </a:endParaRPr>
          </a:p>
        </p:txBody>
      </p:sp>
      <p:sp>
        <p:nvSpPr>
          <p:cNvPr id="422" name="Google Shape;422;p17"/>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10</a:t>
            </a:fld>
            <a:endParaRPr/>
          </a:p>
        </p:txBody>
      </p:sp>
      <p:sp>
        <p:nvSpPr>
          <p:cNvPr id="423" name="Google Shape;423;p17"/>
          <p:cNvSpPr txBox="1">
            <a:spLocks noGrp="1"/>
          </p:cNvSpPr>
          <p:nvPr>
            <p:ph type="body" idx="1"/>
          </p:nvPr>
        </p:nvSpPr>
        <p:spPr>
          <a:xfrm>
            <a:off x="457200" y="753050"/>
            <a:ext cx="8611500" cy="3991228"/>
          </a:xfrm>
          <a:prstGeom prst="rect">
            <a:avLst/>
          </a:prstGeom>
          <a:noFill/>
          <a:ln>
            <a:noFill/>
          </a:ln>
        </p:spPr>
        <p:txBody>
          <a:bodyPr spcFirstLastPara="1" wrap="square" lIns="0" tIns="0" rIns="0" bIns="0" anchor="t" anchorCtr="0">
            <a:noAutofit/>
          </a:bodyPr>
          <a:lstStyle/>
          <a:p>
            <a:pPr marL="457200" lvl="0" indent="-381000" algn="l" rtl="0">
              <a:lnSpc>
                <a:spcPct val="110000"/>
              </a:lnSpc>
              <a:spcBef>
                <a:spcPts val="600"/>
              </a:spcBef>
              <a:spcAft>
                <a:spcPts val="0"/>
              </a:spcAft>
              <a:buClr>
                <a:schemeClr val="accent4"/>
              </a:buClr>
              <a:buSzPts val="2400"/>
              <a:buFont typeface="Calibri"/>
              <a:buChar char="➔"/>
            </a:pPr>
            <a:r>
              <a:rPr lang="tr-TR" sz="1600">
                <a:solidFill>
                  <a:srgbClr val="000000"/>
                </a:solidFill>
                <a:latin typeface="Raleway"/>
                <a:ea typeface="Raleway"/>
                <a:cs typeface="Raleway"/>
                <a:sym typeface="Raleway"/>
              </a:rPr>
              <a:t>Create a new repo under </a:t>
            </a:r>
            <a:r>
              <a:rPr lang="tr-TR" sz="1600" b="1">
                <a:solidFill>
                  <a:srgbClr val="FF9900"/>
                </a:solidFill>
                <a:latin typeface="Raleway"/>
                <a:ea typeface="Raleway"/>
                <a:cs typeface="Raleway"/>
                <a:sym typeface="Raleway"/>
              </a:rPr>
              <a:t>my-second-project</a:t>
            </a:r>
            <a:r>
              <a:rPr lang="tr-TR" sz="1600">
                <a:solidFill>
                  <a:srgbClr val="000000"/>
                </a:solidFill>
                <a:latin typeface="Raleway"/>
                <a:ea typeface="Raleway"/>
                <a:cs typeface="Raleway"/>
                <a:sym typeface="Raleway"/>
              </a:rPr>
              <a:t>  folder</a:t>
            </a:r>
            <a:r>
              <a:rPr lang="tr-TR" sz="1800">
                <a:solidFill>
                  <a:srgbClr val="666666"/>
                </a:solidFill>
                <a:latin typeface="Calibri"/>
                <a:ea typeface="Calibri"/>
                <a:cs typeface="Calibri"/>
                <a:sym typeface="Calibri"/>
              </a:rPr>
              <a:t>	</a:t>
            </a:r>
            <a:r>
              <a:rPr lang="tr-TR" sz="22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init </a:t>
            </a:r>
            <a:r>
              <a:rPr lang="tr-TR" sz="2200" b="1">
                <a:solidFill>
                  <a:srgbClr val="434343"/>
                </a:solidFill>
                <a:highlight>
                  <a:srgbClr val="434343"/>
                </a:highlight>
                <a:latin typeface="Calibri"/>
                <a:ea typeface="Calibri"/>
                <a:cs typeface="Calibri"/>
                <a:sym typeface="Calibri"/>
              </a:rPr>
              <a:t>t</a:t>
            </a:r>
            <a:endParaRPr sz="2200">
              <a:solidFill>
                <a:srgbClr val="666666"/>
              </a:solidFill>
              <a:highlight>
                <a:srgbClr val="434343"/>
              </a:highlight>
              <a:latin typeface="Calibri"/>
              <a:ea typeface="Calibri"/>
              <a:cs typeface="Calibri"/>
              <a:sym typeface="Calibri"/>
            </a:endParaRPr>
          </a:p>
          <a:p>
            <a:pPr marL="457200" lvl="0" indent="-381000" algn="l" rtl="0">
              <a:lnSpc>
                <a:spcPct val="110000"/>
              </a:lnSpc>
              <a:spcBef>
                <a:spcPts val="0"/>
              </a:spcBef>
              <a:spcAft>
                <a:spcPts val="0"/>
              </a:spcAft>
              <a:buClr>
                <a:schemeClr val="accent4"/>
              </a:buClr>
              <a:buSzPts val="2400"/>
              <a:buFont typeface="Calibri"/>
              <a:buChar char="➔"/>
            </a:pPr>
            <a:r>
              <a:rPr lang="tr-TR" sz="1600">
                <a:solidFill>
                  <a:srgbClr val="000000"/>
                </a:solidFill>
                <a:latin typeface="Raleway"/>
                <a:ea typeface="Raleway"/>
                <a:cs typeface="Raleway"/>
                <a:sym typeface="Raleway"/>
              </a:rPr>
              <a:t>Create a file named </a:t>
            </a:r>
            <a:r>
              <a:rPr lang="tr-TR" sz="1600" b="1">
                <a:solidFill>
                  <a:srgbClr val="FF9900"/>
                </a:solidFill>
                <a:latin typeface="Raleway"/>
                <a:ea typeface="Raleway"/>
                <a:cs typeface="Raleway"/>
                <a:sym typeface="Raleway"/>
              </a:rPr>
              <a:t>file1.txt			</a:t>
            </a:r>
            <a:r>
              <a:rPr lang="tr-TR" sz="22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touch </a:t>
            </a:r>
            <a:r>
              <a:rPr lang="tr-TR" sz="2200" b="1">
                <a:solidFill>
                  <a:srgbClr val="FF9900"/>
                </a:solidFill>
                <a:highlight>
                  <a:srgbClr val="434343"/>
                </a:highlight>
                <a:latin typeface="Calibri"/>
                <a:ea typeface="Calibri"/>
                <a:cs typeface="Calibri"/>
                <a:sym typeface="Calibri"/>
              </a:rPr>
              <a:t>file1.txt</a:t>
            </a:r>
            <a:r>
              <a:rPr lang="tr-TR" sz="2200" b="1">
                <a:solidFill>
                  <a:schemeClr val="lt1"/>
                </a:solidFill>
                <a:highlight>
                  <a:srgbClr val="434343"/>
                </a:highlight>
                <a:latin typeface="Calibri"/>
                <a:ea typeface="Calibri"/>
                <a:cs typeface="Calibri"/>
                <a:sym typeface="Calibri"/>
              </a:rPr>
              <a:t> </a:t>
            </a:r>
            <a:r>
              <a:rPr lang="tr-TR" sz="2200" b="1">
                <a:solidFill>
                  <a:srgbClr val="434343"/>
                </a:solidFill>
                <a:highlight>
                  <a:srgbClr val="434343"/>
                </a:highlight>
                <a:latin typeface="Calibri"/>
                <a:ea typeface="Calibri"/>
                <a:cs typeface="Calibri"/>
                <a:sym typeface="Calibri"/>
              </a:rPr>
              <a:t>t</a:t>
            </a:r>
            <a:endParaRPr sz="1800" b="1">
              <a:solidFill>
                <a:srgbClr val="FF9900"/>
              </a:solidFill>
              <a:latin typeface="Calibri"/>
              <a:ea typeface="Calibri"/>
              <a:cs typeface="Calibri"/>
              <a:sym typeface="Calibri"/>
            </a:endParaRPr>
          </a:p>
          <a:p>
            <a:pPr marL="457200" lvl="0" indent="-381000" algn="l" rtl="0">
              <a:lnSpc>
                <a:spcPct val="110000"/>
              </a:lnSpc>
              <a:spcBef>
                <a:spcPts val="0"/>
              </a:spcBef>
              <a:spcAft>
                <a:spcPts val="0"/>
              </a:spcAft>
              <a:buClr>
                <a:schemeClr val="accent4"/>
              </a:buClr>
              <a:buSzPts val="2400"/>
              <a:buFont typeface="Calibri"/>
              <a:buChar char="➔"/>
            </a:pPr>
            <a:r>
              <a:rPr lang="tr-TR" sz="1600">
                <a:solidFill>
                  <a:srgbClr val="000000"/>
                </a:solidFill>
                <a:latin typeface="Raleway"/>
                <a:ea typeface="Raleway"/>
                <a:cs typeface="Raleway"/>
                <a:sym typeface="Raleway"/>
              </a:rPr>
              <a:t>Change the file</a:t>
            </a:r>
            <a:r>
              <a:rPr lang="tr-TR" sz="1800">
                <a:solidFill>
                  <a:srgbClr val="666666"/>
                </a:solidFill>
                <a:latin typeface="Calibri"/>
                <a:ea typeface="Calibri"/>
                <a:cs typeface="Calibri"/>
                <a:sym typeface="Calibri"/>
              </a:rPr>
              <a:t>				</a:t>
            </a:r>
            <a:r>
              <a:rPr lang="tr-TR" sz="22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vim </a:t>
            </a:r>
            <a:r>
              <a:rPr lang="tr-TR" sz="2200" b="1">
                <a:solidFill>
                  <a:srgbClr val="FF9900"/>
                </a:solidFill>
                <a:highlight>
                  <a:srgbClr val="434343"/>
                </a:highlight>
                <a:latin typeface="Calibri"/>
                <a:ea typeface="Calibri"/>
                <a:cs typeface="Calibri"/>
                <a:sym typeface="Calibri"/>
              </a:rPr>
              <a:t>file1.txt</a:t>
            </a:r>
            <a:r>
              <a:rPr lang="tr-TR" sz="2200" b="1">
                <a:solidFill>
                  <a:schemeClr val="lt1"/>
                </a:solidFill>
                <a:highlight>
                  <a:srgbClr val="434343"/>
                </a:highlight>
                <a:latin typeface="Calibri"/>
                <a:ea typeface="Calibri"/>
                <a:cs typeface="Calibri"/>
                <a:sym typeface="Calibri"/>
              </a:rPr>
              <a:t> </a:t>
            </a:r>
            <a:r>
              <a:rPr lang="tr-TR" sz="2200" b="1">
                <a:solidFill>
                  <a:srgbClr val="434343"/>
                </a:solidFill>
                <a:highlight>
                  <a:srgbClr val="434343"/>
                </a:highlight>
                <a:latin typeface="Calibri"/>
                <a:ea typeface="Calibri"/>
                <a:cs typeface="Calibri"/>
                <a:sym typeface="Calibri"/>
              </a:rPr>
              <a:t>t</a:t>
            </a:r>
            <a:endParaRPr sz="1800" b="1">
              <a:solidFill>
                <a:srgbClr val="FF9900"/>
              </a:solidFill>
              <a:latin typeface="Calibri"/>
              <a:ea typeface="Calibri"/>
              <a:cs typeface="Calibri"/>
              <a:sym typeface="Calibri"/>
            </a:endParaRPr>
          </a:p>
          <a:p>
            <a:pPr marL="457200" lvl="0" indent="-381000" algn="l" rtl="0">
              <a:lnSpc>
                <a:spcPct val="110000"/>
              </a:lnSpc>
              <a:spcBef>
                <a:spcPts val="0"/>
              </a:spcBef>
              <a:spcAft>
                <a:spcPts val="0"/>
              </a:spcAft>
              <a:buClr>
                <a:schemeClr val="accent4"/>
              </a:buClr>
              <a:buSzPts val="2400"/>
              <a:buFont typeface="Calibri"/>
              <a:buChar char="➔"/>
            </a:pPr>
            <a:r>
              <a:rPr lang="tr-TR" sz="1600">
                <a:solidFill>
                  <a:srgbClr val="000000"/>
                </a:solidFill>
                <a:latin typeface="Raleway"/>
                <a:ea typeface="Raleway"/>
                <a:cs typeface="Raleway"/>
                <a:sym typeface="Raleway"/>
              </a:rPr>
              <a:t>Stage the file	</a:t>
            </a:r>
            <a:r>
              <a:rPr lang="tr-TR" sz="1800">
                <a:solidFill>
                  <a:srgbClr val="666666"/>
                </a:solidFill>
                <a:latin typeface="Calibri"/>
                <a:ea typeface="Calibri"/>
                <a:cs typeface="Calibri"/>
                <a:sym typeface="Calibri"/>
              </a:rPr>
              <a:t>				</a:t>
            </a:r>
            <a:r>
              <a:rPr lang="tr-TR" sz="22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add </a:t>
            </a:r>
            <a:r>
              <a:rPr lang="tr-TR" sz="2200" b="1">
                <a:solidFill>
                  <a:srgbClr val="FFFFFF"/>
                </a:solidFill>
                <a:highlight>
                  <a:srgbClr val="434343"/>
                </a:highlight>
                <a:latin typeface="Calibri"/>
                <a:ea typeface="Calibri"/>
                <a:cs typeface="Calibri"/>
                <a:sym typeface="Calibri"/>
              </a:rPr>
              <a:t>.</a:t>
            </a:r>
            <a:r>
              <a:rPr lang="tr-TR" sz="2200" b="1">
                <a:solidFill>
                  <a:schemeClr val="lt1"/>
                </a:solidFill>
                <a:highlight>
                  <a:srgbClr val="434343"/>
                </a:highlight>
                <a:latin typeface="Calibri"/>
                <a:ea typeface="Calibri"/>
                <a:cs typeface="Calibri"/>
                <a:sym typeface="Calibri"/>
              </a:rPr>
              <a:t> </a:t>
            </a:r>
            <a:r>
              <a:rPr lang="tr-TR" sz="2200" b="1">
                <a:solidFill>
                  <a:srgbClr val="434343"/>
                </a:solidFill>
                <a:highlight>
                  <a:srgbClr val="434343"/>
                </a:highlight>
                <a:latin typeface="Calibri"/>
                <a:ea typeface="Calibri"/>
                <a:cs typeface="Calibri"/>
                <a:sym typeface="Calibri"/>
              </a:rPr>
              <a:t>t</a:t>
            </a:r>
            <a:endParaRPr sz="1800">
              <a:solidFill>
                <a:srgbClr val="666666"/>
              </a:solidFill>
              <a:latin typeface="Calibri"/>
              <a:ea typeface="Calibri"/>
              <a:cs typeface="Calibri"/>
              <a:sym typeface="Calibri"/>
            </a:endParaRPr>
          </a:p>
          <a:p>
            <a:pPr marL="457200" lvl="0" indent="-381000" algn="l" rtl="0">
              <a:lnSpc>
                <a:spcPct val="110000"/>
              </a:lnSpc>
              <a:spcBef>
                <a:spcPts val="0"/>
              </a:spcBef>
              <a:spcAft>
                <a:spcPts val="0"/>
              </a:spcAft>
              <a:buClr>
                <a:schemeClr val="accent4"/>
              </a:buClr>
              <a:buSzPts val="2400"/>
              <a:buFont typeface="Calibri"/>
              <a:buChar char="➔"/>
            </a:pPr>
            <a:r>
              <a:rPr lang="tr-TR" sz="1600">
                <a:solidFill>
                  <a:srgbClr val="000000"/>
                </a:solidFill>
                <a:latin typeface="Raleway"/>
                <a:ea typeface="Raleway"/>
                <a:cs typeface="Raleway"/>
                <a:sym typeface="Raleway"/>
              </a:rPr>
              <a:t>Commit the file to your repo</a:t>
            </a:r>
            <a:r>
              <a:rPr lang="tr-TR" sz="1600">
                <a:solidFill>
                  <a:srgbClr val="666666"/>
                </a:solidFill>
                <a:latin typeface="Calibri"/>
                <a:ea typeface="Calibri"/>
                <a:cs typeface="Calibri"/>
                <a:sym typeface="Calibri"/>
              </a:rPr>
              <a:t>                                             	</a:t>
            </a:r>
            <a:r>
              <a:rPr lang="tr-TR" sz="1600" b="1">
                <a:solidFill>
                  <a:srgbClr val="FF9900"/>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commit -m </a:t>
            </a:r>
            <a:r>
              <a:rPr lang="tr-TR" sz="2200" b="1">
                <a:solidFill>
                  <a:srgbClr val="FF9900"/>
                </a:solidFill>
                <a:highlight>
                  <a:srgbClr val="434343"/>
                </a:highlight>
                <a:latin typeface="Calibri"/>
                <a:ea typeface="Calibri"/>
                <a:cs typeface="Calibri"/>
                <a:sym typeface="Calibri"/>
              </a:rPr>
              <a:t>“message”</a:t>
            </a:r>
            <a:r>
              <a:rPr lang="tr-TR" sz="2200" b="1">
                <a:solidFill>
                  <a:srgbClr val="434343"/>
                </a:solidFill>
                <a:highlight>
                  <a:srgbClr val="434343"/>
                </a:highlight>
                <a:latin typeface="Calibri"/>
                <a:ea typeface="Calibri"/>
                <a:cs typeface="Calibri"/>
                <a:sym typeface="Calibri"/>
              </a:rPr>
              <a:t>t</a:t>
            </a:r>
            <a:endParaRPr sz="2200">
              <a:solidFill>
                <a:srgbClr val="666666"/>
              </a:solidFill>
              <a:latin typeface="Calibri"/>
              <a:ea typeface="Calibri"/>
              <a:cs typeface="Calibri"/>
              <a:sym typeface="Calibri"/>
            </a:endParaRPr>
          </a:p>
          <a:p>
            <a:pPr marL="457200" lvl="0" indent="-368300" algn="l" rtl="0">
              <a:lnSpc>
                <a:spcPct val="110000"/>
              </a:lnSpc>
              <a:spcBef>
                <a:spcPts val="600"/>
              </a:spcBef>
              <a:spcAft>
                <a:spcPts val="0"/>
              </a:spcAft>
              <a:buClr>
                <a:schemeClr val="accent4"/>
              </a:buClr>
              <a:buSzPts val="2200"/>
              <a:buFont typeface="Calibri"/>
              <a:buChar char="➔"/>
            </a:pPr>
            <a:r>
              <a:rPr lang="tr-TR" sz="1600">
                <a:solidFill>
                  <a:schemeClr val="lt1"/>
                </a:solidFill>
                <a:highlight>
                  <a:srgbClr val="434343"/>
                </a:highlight>
                <a:latin typeface="Calibri"/>
                <a:ea typeface="Calibri"/>
                <a:cs typeface="Calibri"/>
                <a:sym typeface="Calibri"/>
              </a:rPr>
              <a:t> </a:t>
            </a:r>
            <a:r>
              <a:rPr lang="tr-TR" sz="1600">
                <a:solidFill>
                  <a:srgbClr val="000000"/>
                </a:solidFill>
                <a:latin typeface="Raleway"/>
                <a:ea typeface="Raleway"/>
                <a:cs typeface="Raleway"/>
                <a:sym typeface="Raleway"/>
              </a:rPr>
              <a:t>Create a file named </a:t>
            </a:r>
            <a:r>
              <a:rPr lang="tr-TR" sz="1600" b="1">
                <a:solidFill>
                  <a:srgbClr val="FF9900"/>
                </a:solidFill>
                <a:latin typeface="Raleway"/>
                <a:ea typeface="Raleway"/>
                <a:cs typeface="Raleway"/>
                <a:sym typeface="Raleway"/>
              </a:rPr>
              <a:t>file2.txt</a:t>
            </a:r>
            <a:r>
              <a:rPr lang="tr-TR" sz="1600" b="1">
                <a:solidFill>
                  <a:srgbClr val="FF9900"/>
                </a:solidFill>
                <a:latin typeface="Calibri"/>
                <a:ea typeface="Calibri"/>
                <a:cs typeface="Calibri"/>
                <a:sym typeface="Calibri"/>
              </a:rPr>
              <a:t>	                               	</a:t>
            </a:r>
            <a:r>
              <a:rPr lang="tr-TR" sz="16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touch </a:t>
            </a:r>
            <a:r>
              <a:rPr lang="tr-TR" sz="2200" b="1">
                <a:solidFill>
                  <a:srgbClr val="FF9900"/>
                </a:solidFill>
                <a:highlight>
                  <a:srgbClr val="434343"/>
                </a:highlight>
                <a:latin typeface="Calibri"/>
                <a:ea typeface="Calibri"/>
                <a:cs typeface="Calibri"/>
                <a:sym typeface="Calibri"/>
              </a:rPr>
              <a:t>file2.txt</a:t>
            </a:r>
            <a:r>
              <a:rPr lang="tr-TR" sz="2200" b="1">
                <a:solidFill>
                  <a:schemeClr val="lt1"/>
                </a:solidFill>
                <a:highlight>
                  <a:srgbClr val="434343"/>
                </a:highlight>
                <a:latin typeface="Calibri"/>
                <a:ea typeface="Calibri"/>
                <a:cs typeface="Calibri"/>
                <a:sym typeface="Calibri"/>
              </a:rPr>
              <a:t> </a:t>
            </a:r>
            <a:r>
              <a:rPr lang="tr-TR" sz="1600" b="1">
                <a:solidFill>
                  <a:srgbClr val="434343"/>
                </a:solidFill>
                <a:highlight>
                  <a:srgbClr val="434343"/>
                </a:highlight>
                <a:latin typeface="Calibri"/>
                <a:ea typeface="Calibri"/>
                <a:cs typeface="Calibri"/>
                <a:sym typeface="Calibri"/>
              </a:rPr>
              <a:t>t</a:t>
            </a:r>
            <a:endParaRPr sz="1600" b="1">
              <a:solidFill>
                <a:srgbClr val="FF9900"/>
              </a:solidFill>
              <a:latin typeface="Calibri"/>
              <a:ea typeface="Calibri"/>
              <a:cs typeface="Calibri"/>
              <a:sym typeface="Calibri"/>
            </a:endParaRPr>
          </a:p>
          <a:p>
            <a:pPr marL="457200" lvl="0" indent="-368300" algn="l" rtl="0">
              <a:lnSpc>
                <a:spcPct val="110000"/>
              </a:lnSpc>
              <a:spcBef>
                <a:spcPts val="0"/>
              </a:spcBef>
              <a:spcAft>
                <a:spcPts val="0"/>
              </a:spcAft>
              <a:buClr>
                <a:schemeClr val="accent4"/>
              </a:buClr>
              <a:buSzPts val="2200"/>
              <a:buFont typeface="Calibri"/>
              <a:buChar char="➔"/>
            </a:pPr>
            <a:r>
              <a:rPr lang="tr-TR" sz="1600">
                <a:solidFill>
                  <a:srgbClr val="000000"/>
                </a:solidFill>
                <a:latin typeface="Raleway"/>
                <a:ea typeface="Raleway"/>
                <a:cs typeface="Raleway"/>
                <a:sym typeface="Raleway"/>
              </a:rPr>
              <a:t>Edit </a:t>
            </a:r>
            <a:r>
              <a:rPr lang="tr-TR" sz="1600" b="1">
                <a:solidFill>
                  <a:srgbClr val="FF9900"/>
                </a:solidFill>
                <a:latin typeface="Raleway"/>
                <a:ea typeface="Raleway"/>
                <a:cs typeface="Raleway"/>
                <a:sym typeface="Raleway"/>
              </a:rPr>
              <a:t>file2.txt </a:t>
            </a:r>
            <a:r>
              <a:rPr lang="tr-TR" sz="1600" b="1">
                <a:solidFill>
                  <a:srgbClr val="FF9900"/>
                </a:solidFill>
                <a:latin typeface="Calibri"/>
                <a:ea typeface="Calibri"/>
                <a:cs typeface="Calibri"/>
                <a:sym typeface="Calibri"/>
              </a:rPr>
              <a:t>					</a:t>
            </a:r>
            <a:r>
              <a:rPr lang="tr-TR" sz="16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vim </a:t>
            </a:r>
            <a:r>
              <a:rPr lang="tr-TR" sz="2200" b="1">
                <a:solidFill>
                  <a:srgbClr val="FF9900"/>
                </a:solidFill>
                <a:highlight>
                  <a:srgbClr val="434343"/>
                </a:highlight>
                <a:latin typeface="Calibri"/>
                <a:ea typeface="Calibri"/>
                <a:cs typeface="Calibri"/>
                <a:sym typeface="Calibri"/>
              </a:rPr>
              <a:t>file2.txt</a:t>
            </a:r>
            <a:r>
              <a:rPr lang="tr-TR" sz="2200" b="1">
                <a:solidFill>
                  <a:schemeClr val="lt1"/>
                </a:solidFill>
                <a:highlight>
                  <a:srgbClr val="434343"/>
                </a:highlight>
                <a:latin typeface="Calibri"/>
                <a:ea typeface="Calibri"/>
                <a:cs typeface="Calibri"/>
                <a:sym typeface="Calibri"/>
              </a:rPr>
              <a:t> </a:t>
            </a:r>
            <a:r>
              <a:rPr lang="tr-TR" sz="2200" b="1">
                <a:solidFill>
                  <a:srgbClr val="434343"/>
                </a:solidFill>
                <a:highlight>
                  <a:srgbClr val="434343"/>
                </a:highlight>
                <a:latin typeface="Calibri"/>
                <a:ea typeface="Calibri"/>
                <a:cs typeface="Calibri"/>
                <a:sym typeface="Calibri"/>
              </a:rPr>
              <a:t>t</a:t>
            </a:r>
            <a:endParaRPr sz="2200">
              <a:solidFill>
                <a:srgbClr val="666666"/>
              </a:solidFill>
              <a:latin typeface="Calibri"/>
              <a:ea typeface="Calibri"/>
              <a:cs typeface="Calibri"/>
              <a:sym typeface="Calibri"/>
            </a:endParaRPr>
          </a:p>
          <a:p>
            <a:pPr marL="457200" lvl="0" indent="-368300" algn="l" rtl="0">
              <a:lnSpc>
                <a:spcPct val="110000"/>
              </a:lnSpc>
              <a:spcBef>
                <a:spcPts val="0"/>
              </a:spcBef>
              <a:spcAft>
                <a:spcPts val="0"/>
              </a:spcAft>
              <a:buClr>
                <a:schemeClr val="accent4"/>
              </a:buClr>
              <a:buSzPts val="2200"/>
              <a:buFont typeface="Calibri"/>
              <a:buChar char="➔"/>
            </a:pPr>
            <a:r>
              <a:rPr lang="tr-TR" sz="1600">
                <a:solidFill>
                  <a:srgbClr val="000000"/>
                </a:solidFill>
                <a:latin typeface="Raleway"/>
                <a:ea typeface="Raleway"/>
                <a:cs typeface="Raleway"/>
                <a:sym typeface="Raleway"/>
              </a:rPr>
              <a:t>Stage	</a:t>
            </a:r>
            <a:r>
              <a:rPr lang="tr-TR" sz="1600">
                <a:solidFill>
                  <a:srgbClr val="666666"/>
                </a:solidFill>
                <a:latin typeface="Calibri"/>
                <a:ea typeface="Calibri"/>
                <a:cs typeface="Calibri"/>
                <a:sym typeface="Calibri"/>
              </a:rPr>
              <a:t>				</a:t>
            </a:r>
            <a:r>
              <a:rPr lang="tr-TR" sz="22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add .  </a:t>
            </a:r>
            <a:r>
              <a:rPr lang="tr-TR" sz="2200" b="1">
                <a:solidFill>
                  <a:srgbClr val="434343"/>
                </a:solidFill>
                <a:highlight>
                  <a:srgbClr val="434343"/>
                </a:highlight>
                <a:latin typeface="Calibri"/>
                <a:ea typeface="Calibri"/>
                <a:cs typeface="Calibri"/>
                <a:sym typeface="Calibri"/>
              </a:rPr>
              <a:t>t</a:t>
            </a:r>
            <a:endParaRPr sz="2200">
              <a:solidFill>
                <a:srgbClr val="666666"/>
              </a:solidFill>
              <a:latin typeface="Calibri"/>
              <a:ea typeface="Calibri"/>
              <a:cs typeface="Calibri"/>
              <a:sym typeface="Calibri"/>
            </a:endParaRPr>
          </a:p>
          <a:p>
            <a:pPr marL="457200" lvl="0" indent="-368300" algn="l" rtl="0">
              <a:lnSpc>
                <a:spcPct val="110000"/>
              </a:lnSpc>
              <a:spcBef>
                <a:spcPts val="0"/>
              </a:spcBef>
              <a:spcAft>
                <a:spcPts val="0"/>
              </a:spcAft>
              <a:buClr>
                <a:schemeClr val="accent4"/>
              </a:buClr>
              <a:buSzPts val="2200"/>
              <a:buFont typeface="Calibri"/>
              <a:buChar char="➔"/>
            </a:pPr>
            <a:r>
              <a:rPr lang="tr-TR" sz="1600">
                <a:solidFill>
                  <a:srgbClr val="000000"/>
                </a:solidFill>
                <a:latin typeface="Raleway"/>
                <a:ea typeface="Raleway"/>
                <a:cs typeface="Raleway"/>
                <a:sym typeface="Raleway"/>
              </a:rPr>
              <a:t>Delete the file </a:t>
            </a:r>
            <a:r>
              <a:rPr lang="tr-TR" sz="1600" b="1">
                <a:solidFill>
                  <a:srgbClr val="FF9900"/>
                </a:solidFill>
                <a:latin typeface="Raleway"/>
                <a:ea typeface="Raleway"/>
                <a:cs typeface="Raleway"/>
                <a:sym typeface="Raleway"/>
              </a:rPr>
              <a:t>file1.txt </a:t>
            </a:r>
            <a:r>
              <a:rPr lang="tr-TR" sz="1600" b="1">
                <a:solidFill>
                  <a:srgbClr val="FF9900"/>
                </a:solidFill>
                <a:latin typeface="Calibri"/>
                <a:ea typeface="Calibri"/>
                <a:cs typeface="Calibri"/>
                <a:sym typeface="Calibri"/>
              </a:rPr>
              <a:t>		                                   	</a:t>
            </a:r>
            <a:r>
              <a:rPr lang="tr-TR" sz="16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rm </a:t>
            </a:r>
            <a:r>
              <a:rPr lang="tr-TR" sz="2200" b="1">
                <a:solidFill>
                  <a:srgbClr val="FF9900"/>
                </a:solidFill>
                <a:highlight>
                  <a:srgbClr val="434343"/>
                </a:highlight>
                <a:latin typeface="Calibri"/>
                <a:ea typeface="Calibri"/>
                <a:cs typeface="Calibri"/>
                <a:sym typeface="Calibri"/>
              </a:rPr>
              <a:t>file1.txt</a:t>
            </a:r>
            <a:r>
              <a:rPr lang="tr-TR" sz="2200" b="1">
                <a:solidFill>
                  <a:schemeClr val="lt1"/>
                </a:solidFill>
                <a:highlight>
                  <a:srgbClr val="434343"/>
                </a:highlight>
                <a:latin typeface="Calibri"/>
                <a:ea typeface="Calibri"/>
                <a:cs typeface="Calibri"/>
                <a:sym typeface="Calibri"/>
              </a:rPr>
              <a:t> </a:t>
            </a:r>
            <a:r>
              <a:rPr lang="tr-TR" sz="2200" b="1">
                <a:solidFill>
                  <a:srgbClr val="434343"/>
                </a:solidFill>
                <a:highlight>
                  <a:srgbClr val="434343"/>
                </a:highlight>
                <a:latin typeface="Calibri"/>
                <a:ea typeface="Calibri"/>
                <a:cs typeface="Calibri"/>
                <a:sym typeface="Calibri"/>
              </a:rPr>
              <a:t>t</a:t>
            </a:r>
            <a:endParaRPr sz="2200">
              <a:solidFill>
                <a:srgbClr val="666666"/>
              </a:solidFill>
              <a:latin typeface="Calibri"/>
              <a:ea typeface="Calibri"/>
              <a:cs typeface="Calibri"/>
              <a:sym typeface="Calibri"/>
            </a:endParaRPr>
          </a:p>
          <a:p>
            <a:pPr marL="457200" lvl="0" indent="-368300" algn="l" rtl="0">
              <a:lnSpc>
                <a:spcPct val="110000"/>
              </a:lnSpc>
              <a:spcBef>
                <a:spcPts val="0"/>
              </a:spcBef>
              <a:spcAft>
                <a:spcPts val="0"/>
              </a:spcAft>
              <a:buClr>
                <a:schemeClr val="accent4"/>
              </a:buClr>
              <a:buSzPts val="2200"/>
              <a:buFont typeface="Calibri"/>
              <a:buChar char="➔"/>
            </a:pPr>
            <a:r>
              <a:rPr lang="tr-TR" sz="1600">
                <a:solidFill>
                  <a:srgbClr val="000000"/>
                </a:solidFill>
                <a:latin typeface="Raleway"/>
                <a:ea typeface="Raleway"/>
                <a:cs typeface="Raleway"/>
                <a:sym typeface="Raleway"/>
              </a:rPr>
              <a:t>Rename </a:t>
            </a:r>
            <a:r>
              <a:rPr lang="tr-TR" sz="1600" b="1">
                <a:solidFill>
                  <a:srgbClr val="FF9900"/>
                </a:solidFill>
                <a:latin typeface="Raleway"/>
                <a:ea typeface="Raleway"/>
                <a:cs typeface="Raleway"/>
                <a:sym typeface="Raleway"/>
              </a:rPr>
              <a:t>file2.txt </a:t>
            </a:r>
            <a:r>
              <a:rPr lang="tr-TR" sz="1600">
                <a:solidFill>
                  <a:srgbClr val="000000"/>
                </a:solidFill>
                <a:latin typeface="Raleway"/>
                <a:ea typeface="Raleway"/>
                <a:cs typeface="Raleway"/>
                <a:sym typeface="Raleway"/>
              </a:rPr>
              <a:t>&gt;&gt; </a:t>
            </a:r>
            <a:r>
              <a:rPr lang="tr-TR" sz="1600" b="1">
                <a:solidFill>
                  <a:srgbClr val="FF9900"/>
                </a:solidFill>
                <a:latin typeface="Raleway"/>
                <a:ea typeface="Raleway"/>
                <a:cs typeface="Raleway"/>
                <a:sym typeface="Raleway"/>
              </a:rPr>
              <a:t>file3.txt</a:t>
            </a:r>
            <a:r>
              <a:rPr lang="tr-TR" sz="1600">
                <a:solidFill>
                  <a:srgbClr val="000000"/>
                </a:solidFill>
                <a:latin typeface="Raleway"/>
                <a:ea typeface="Raleway"/>
                <a:cs typeface="Raleway"/>
                <a:sym typeface="Raleway"/>
              </a:rPr>
              <a:t> </a:t>
            </a:r>
            <a:r>
              <a:rPr lang="tr-TR" sz="1600" b="1">
                <a:solidFill>
                  <a:srgbClr val="FF9900"/>
                </a:solidFill>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mv </a:t>
            </a:r>
            <a:r>
              <a:rPr lang="tr-TR" sz="2200" b="1">
                <a:solidFill>
                  <a:srgbClr val="FF9900"/>
                </a:solidFill>
                <a:highlight>
                  <a:srgbClr val="434343"/>
                </a:highlight>
                <a:latin typeface="Calibri"/>
                <a:ea typeface="Calibri"/>
                <a:cs typeface="Calibri"/>
                <a:sym typeface="Calibri"/>
              </a:rPr>
              <a:t>file2.txt  file3.txt</a:t>
            </a:r>
            <a:r>
              <a:rPr lang="tr-TR" sz="2200" b="1">
                <a:solidFill>
                  <a:schemeClr val="lt1"/>
                </a:solidFill>
                <a:highlight>
                  <a:srgbClr val="434343"/>
                </a:highlight>
                <a:latin typeface="Calibri"/>
                <a:ea typeface="Calibri"/>
                <a:cs typeface="Calibri"/>
                <a:sym typeface="Calibri"/>
              </a:rPr>
              <a:t> </a:t>
            </a:r>
            <a:r>
              <a:rPr lang="tr-TR" sz="2200" b="1">
                <a:solidFill>
                  <a:srgbClr val="434343"/>
                </a:solidFill>
                <a:highlight>
                  <a:srgbClr val="434343"/>
                </a:highlight>
                <a:latin typeface="Calibri"/>
                <a:ea typeface="Calibri"/>
                <a:cs typeface="Calibri"/>
                <a:sym typeface="Calibri"/>
              </a:rPr>
              <a:t>t</a:t>
            </a:r>
            <a:endParaRPr sz="2200">
              <a:solidFill>
                <a:schemeClr val="lt1"/>
              </a:solidFill>
              <a:highlight>
                <a:srgbClr val="434343"/>
              </a:highlight>
              <a:latin typeface="Calibri"/>
              <a:ea typeface="Calibri"/>
              <a:cs typeface="Calibri"/>
              <a:sym typeface="Calibri"/>
            </a:endParaRPr>
          </a:p>
          <a:p>
            <a:pPr marL="0" lvl="0" indent="0" algn="l" rtl="0">
              <a:lnSpc>
                <a:spcPct val="110000"/>
              </a:lnSpc>
              <a:spcBef>
                <a:spcPts val="600"/>
              </a:spcBef>
              <a:spcAft>
                <a:spcPts val="0"/>
              </a:spcAft>
              <a:buSzPts val="1800"/>
              <a:buNone/>
            </a:pPr>
            <a:endParaRPr sz="16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6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6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6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18"/>
          <p:cNvSpPr txBox="1">
            <a:spLocks noGrp="1"/>
          </p:cNvSpPr>
          <p:nvPr>
            <p:ph type="title"/>
          </p:nvPr>
        </p:nvSpPr>
        <p:spPr>
          <a:xfrm>
            <a:off x="457200" y="192650"/>
            <a:ext cx="8173200" cy="569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Recap-Solutions Cntd.</a:t>
            </a:r>
            <a:endParaRPr b="1">
              <a:solidFill>
                <a:srgbClr val="429ED4"/>
              </a:solidFill>
              <a:latin typeface="Calibri"/>
              <a:ea typeface="Calibri"/>
              <a:cs typeface="Calibri"/>
              <a:sym typeface="Calibri"/>
            </a:endParaRPr>
          </a:p>
        </p:txBody>
      </p:sp>
      <p:sp>
        <p:nvSpPr>
          <p:cNvPr id="429" name="Google Shape;429;p18"/>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11</a:t>
            </a:fld>
            <a:endParaRPr/>
          </a:p>
        </p:txBody>
      </p:sp>
      <p:sp>
        <p:nvSpPr>
          <p:cNvPr id="430" name="Google Shape;430;p18"/>
          <p:cNvSpPr txBox="1">
            <a:spLocks noGrp="1"/>
          </p:cNvSpPr>
          <p:nvPr>
            <p:ph type="body" idx="1"/>
          </p:nvPr>
        </p:nvSpPr>
        <p:spPr>
          <a:xfrm>
            <a:off x="441000" y="938525"/>
            <a:ext cx="8262000" cy="3475800"/>
          </a:xfrm>
          <a:prstGeom prst="rect">
            <a:avLst/>
          </a:prstGeom>
          <a:noFill/>
          <a:ln>
            <a:noFill/>
          </a:ln>
        </p:spPr>
        <p:txBody>
          <a:bodyPr spcFirstLastPara="1" wrap="square" lIns="0" tIns="0" rIns="0" bIns="0" anchor="t" anchorCtr="0">
            <a:noAutofit/>
          </a:bodyPr>
          <a:lstStyle/>
          <a:p>
            <a:pPr marL="457200" lvl="0" indent="-330200" algn="l" rtl="0">
              <a:lnSpc>
                <a:spcPct val="110000"/>
              </a:lnSpc>
              <a:spcBef>
                <a:spcPts val="600"/>
              </a:spcBef>
              <a:spcAft>
                <a:spcPts val="0"/>
              </a:spcAft>
              <a:buClr>
                <a:schemeClr val="accent4"/>
              </a:buClr>
              <a:buSzPts val="1600"/>
              <a:buFont typeface="Calibri"/>
              <a:buChar char="➔"/>
            </a:pPr>
            <a:r>
              <a:rPr lang="tr-TR" sz="1600">
                <a:solidFill>
                  <a:srgbClr val="000000"/>
                </a:solidFill>
                <a:latin typeface="Raleway"/>
                <a:ea typeface="Raleway"/>
                <a:cs typeface="Raleway"/>
                <a:sym typeface="Raleway"/>
              </a:rPr>
              <a:t>Stage </a:t>
            </a:r>
            <a:r>
              <a:rPr lang="tr-TR" sz="1600" b="1">
                <a:solidFill>
                  <a:srgbClr val="FF9900"/>
                </a:solidFill>
                <a:latin typeface="Raleway"/>
                <a:ea typeface="Raleway"/>
                <a:cs typeface="Raleway"/>
                <a:sym typeface="Raleway"/>
              </a:rPr>
              <a:t>file3.txt</a:t>
            </a:r>
            <a:r>
              <a:rPr lang="tr-TR" sz="1600" b="1">
                <a:solidFill>
                  <a:srgbClr val="FF9900"/>
                </a:solidFill>
                <a:latin typeface="Calibri"/>
                <a:ea typeface="Calibri"/>
                <a:cs typeface="Calibri"/>
                <a:sym typeface="Calibri"/>
              </a:rPr>
              <a:t> 		                   	</a:t>
            </a:r>
            <a:r>
              <a:rPr lang="tr-TR" sz="22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add . </a:t>
            </a:r>
            <a:r>
              <a:rPr lang="tr-TR" sz="2200" b="1">
                <a:solidFill>
                  <a:srgbClr val="434343"/>
                </a:solidFill>
                <a:highlight>
                  <a:srgbClr val="434343"/>
                </a:highlight>
                <a:latin typeface="Calibri"/>
                <a:ea typeface="Calibri"/>
                <a:cs typeface="Calibri"/>
                <a:sym typeface="Calibri"/>
              </a:rPr>
              <a:t>t</a:t>
            </a:r>
            <a:endParaRPr sz="2200">
              <a:solidFill>
                <a:srgbClr val="666666"/>
              </a:solidFill>
              <a:latin typeface="Calibri"/>
              <a:ea typeface="Calibri"/>
              <a:cs typeface="Calibri"/>
              <a:sym typeface="Calibri"/>
            </a:endParaRPr>
          </a:p>
          <a:p>
            <a:pPr marL="457200" lvl="0" indent="-330200" algn="l" rtl="0">
              <a:lnSpc>
                <a:spcPct val="110000"/>
              </a:lnSpc>
              <a:spcBef>
                <a:spcPts val="0"/>
              </a:spcBef>
              <a:spcAft>
                <a:spcPts val="0"/>
              </a:spcAft>
              <a:buClr>
                <a:schemeClr val="accent4"/>
              </a:buClr>
              <a:buSzPts val="1600"/>
              <a:buFont typeface="Calibri"/>
              <a:buChar char="➔"/>
            </a:pPr>
            <a:r>
              <a:rPr lang="tr-TR" sz="1600">
                <a:solidFill>
                  <a:srgbClr val="000000"/>
                </a:solidFill>
                <a:latin typeface="Raleway"/>
                <a:ea typeface="Raleway"/>
                <a:cs typeface="Raleway"/>
                <a:sym typeface="Raleway"/>
              </a:rPr>
              <a:t>Unstage </a:t>
            </a:r>
            <a:r>
              <a:rPr lang="tr-TR" sz="1600" b="1">
                <a:solidFill>
                  <a:srgbClr val="FF9900"/>
                </a:solidFill>
                <a:latin typeface="Raleway"/>
                <a:ea typeface="Raleway"/>
                <a:cs typeface="Raleway"/>
                <a:sym typeface="Raleway"/>
              </a:rPr>
              <a:t>file3.txt</a:t>
            </a:r>
            <a:r>
              <a:rPr lang="tr-TR" sz="1600" b="1">
                <a:solidFill>
                  <a:srgbClr val="FF9900"/>
                </a:solidFill>
                <a:latin typeface="Calibri"/>
                <a:ea typeface="Calibri"/>
                <a:cs typeface="Calibri"/>
                <a:sym typeface="Calibri"/>
              </a:rPr>
              <a:t>		                   	</a:t>
            </a:r>
            <a:r>
              <a:rPr lang="tr-TR" sz="16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rm --cached </a:t>
            </a:r>
            <a:r>
              <a:rPr lang="tr-TR" sz="2200" b="1">
                <a:solidFill>
                  <a:srgbClr val="FF9900"/>
                </a:solidFill>
                <a:highlight>
                  <a:srgbClr val="434343"/>
                </a:highlight>
                <a:latin typeface="Calibri"/>
                <a:ea typeface="Calibri"/>
                <a:cs typeface="Calibri"/>
                <a:sym typeface="Calibri"/>
              </a:rPr>
              <a:t>file3.txt</a:t>
            </a:r>
            <a:r>
              <a:rPr lang="tr-TR" sz="2200" b="1">
                <a:solidFill>
                  <a:schemeClr val="lt1"/>
                </a:solidFill>
                <a:highlight>
                  <a:srgbClr val="434343"/>
                </a:highlight>
                <a:latin typeface="Calibri"/>
                <a:ea typeface="Calibri"/>
                <a:cs typeface="Calibri"/>
                <a:sym typeface="Calibri"/>
              </a:rPr>
              <a:t> </a:t>
            </a:r>
            <a:r>
              <a:rPr lang="tr-TR" sz="1600" b="1">
                <a:solidFill>
                  <a:srgbClr val="434343"/>
                </a:solidFill>
                <a:highlight>
                  <a:srgbClr val="434343"/>
                </a:highlight>
                <a:latin typeface="Calibri"/>
                <a:ea typeface="Calibri"/>
                <a:cs typeface="Calibri"/>
                <a:sym typeface="Calibri"/>
              </a:rPr>
              <a:t>t</a:t>
            </a:r>
            <a:endParaRPr sz="1600">
              <a:solidFill>
                <a:srgbClr val="666666"/>
              </a:solidFill>
              <a:latin typeface="Calibri"/>
              <a:ea typeface="Calibri"/>
              <a:cs typeface="Calibri"/>
              <a:sym typeface="Calibri"/>
            </a:endParaRPr>
          </a:p>
          <a:p>
            <a:pPr marL="457200" lvl="0" indent="-330200" algn="l" rtl="0">
              <a:lnSpc>
                <a:spcPct val="110000"/>
              </a:lnSpc>
              <a:spcBef>
                <a:spcPts val="0"/>
              </a:spcBef>
              <a:spcAft>
                <a:spcPts val="0"/>
              </a:spcAft>
              <a:buClr>
                <a:schemeClr val="accent4"/>
              </a:buClr>
              <a:buSzPts val="1600"/>
              <a:buFont typeface="Calibri"/>
              <a:buChar char="➔"/>
            </a:pPr>
            <a:r>
              <a:rPr lang="tr-TR" sz="1600">
                <a:solidFill>
                  <a:srgbClr val="000000"/>
                </a:solidFill>
                <a:latin typeface="Raleway"/>
                <a:ea typeface="Raleway"/>
                <a:cs typeface="Raleway"/>
                <a:sym typeface="Raleway"/>
              </a:rPr>
              <a:t>Stage </a:t>
            </a:r>
            <a:r>
              <a:rPr lang="tr-TR" sz="1600" b="1">
                <a:solidFill>
                  <a:srgbClr val="FF9900"/>
                </a:solidFill>
                <a:latin typeface="Raleway"/>
                <a:ea typeface="Raleway"/>
                <a:cs typeface="Raleway"/>
                <a:sym typeface="Raleway"/>
              </a:rPr>
              <a:t>file3.txt</a:t>
            </a:r>
            <a:r>
              <a:rPr lang="tr-TR" sz="1600">
                <a:solidFill>
                  <a:srgbClr val="000000"/>
                </a:solidFill>
                <a:latin typeface="Raleway"/>
                <a:ea typeface="Raleway"/>
                <a:cs typeface="Raleway"/>
                <a:sym typeface="Raleway"/>
              </a:rPr>
              <a:t> again</a:t>
            </a:r>
            <a:r>
              <a:rPr lang="tr-TR" sz="1600">
                <a:solidFill>
                  <a:srgbClr val="666666"/>
                </a:solidFill>
                <a:latin typeface="Calibri"/>
                <a:ea typeface="Calibri"/>
                <a:cs typeface="Calibri"/>
                <a:sym typeface="Calibri"/>
              </a:rPr>
              <a:t>		                   	</a:t>
            </a:r>
            <a:r>
              <a:rPr lang="tr-TR" sz="16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add </a:t>
            </a:r>
            <a:r>
              <a:rPr lang="tr-TR" sz="2200" b="1">
                <a:solidFill>
                  <a:srgbClr val="FFFFFF"/>
                </a:solidFill>
                <a:highlight>
                  <a:srgbClr val="434343"/>
                </a:highlight>
                <a:latin typeface="Calibri"/>
                <a:ea typeface="Calibri"/>
                <a:cs typeface="Calibri"/>
                <a:sym typeface="Calibri"/>
              </a:rPr>
              <a:t>.</a:t>
            </a:r>
            <a:r>
              <a:rPr lang="tr-TR" sz="1600" b="1">
                <a:solidFill>
                  <a:schemeClr val="lt1"/>
                </a:solidFill>
                <a:highlight>
                  <a:srgbClr val="434343"/>
                </a:highlight>
                <a:latin typeface="Calibri"/>
                <a:ea typeface="Calibri"/>
                <a:cs typeface="Calibri"/>
                <a:sym typeface="Calibri"/>
              </a:rPr>
              <a:t> </a:t>
            </a:r>
            <a:r>
              <a:rPr lang="tr-TR" sz="1600" b="1">
                <a:solidFill>
                  <a:srgbClr val="434343"/>
                </a:solidFill>
                <a:highlight>
                  <a:srgbClr val="434343"/>
                </a:highlight>
                <a:latin typeface="Calibri"/>
                <a:ea typeface="Calibri"/>
                <a:cs typeface="Calibri"/>
                <a:sym typeface="Calibri"/>
              </a:rPr>
              <a:t>t</a:t>
            </a:r>
            <a:r>
              <a:rPr lang="tr-TR" sz="1600" b="1">
                <a:solidFill>
                  <a:schemeClr val="lt1"/>
                </a:solidFill>
                <a:highlight>
                  <a:srgbClr val="434343"/>
                </a:highlight>
                <a:latin typeface="Calibri"/>
                <a:ea typeface="Calibri"/>
                <a:cs typeface="Calibri"/>
                <a:sym typeface="Calibri"/>
              </a:rPr>
              <a:t>          </a:t>
            </a:r>
            <a:r>
              <a:rPr lang="tr-TR" sz="1600" b="1">
                <a:solidFill>
                  <a:srgbClr val="434343"/>
                </a:solidFill>
                <a:highlight>
                  <a:srgbClr val="434343"/>
                </a:highlight>
                <a:latin typeface="Calibri"/>
                <a:ea typeface="Calibri"/>
                <a:cs typeface="Calibri"/>
                <a:sym typeface="Calibri"/>
              </a:rPr>
              <a:t> </a:t>
            </a:r>
            <a:endParaRPr sz="1600">
              <a:solidFill>
                <a:srgbClr val="666666"/>
              </a:solidFill>
              <a:latin typeface="Calibri"/>
              <a:ea typeface="Calibri"/>
              <a:cs typeface="Calibri"/>
              <a:sym typeface="Calibri"/>
            </a:endParaRPr>
          </a:p>
          <a:p>
            <a:pPr marL="457200" lvl="0" indent="-330200" algn="l" rtl="0">
              <a:lnSpc>
                <a:spcPct val="110000"/>
              </a:lnSpc>
              <a:spcBef>
                <a:spcPts val="0"/>
              </a:spcBef>
              <a:spcAft>
                <a:spcPts val="0"/>
              </a:spcAft>
              <a:buClr>
                <a:schemeClr val="accent4"/>
              </a:buClr>
              <a:buSzPts val="1600"/>
              <a:buFont typeface="Calibri"/>
              <a:buChar char="➔"/>
            </a:pPr>
            <a:r>
              <a:rPr lang="tr-TR" sz="1600">
                <a:solidFill>
                  <a:srgbClr val="000000"/>
                </a:solidFill>
                <a:latin typeface="Raleway"/>
                <a:ea typeface="Raleway"/>
                <a:cs typeface="Raleway"/>
                <a:sym typeface="Raleway"/>
              </a:rPr>
              <a:t>Commit the file to your repo</a:t>
            </a:r>
            <a:r>
              <a:rPr lang="tr-TR" sz="1600">
                <a:solidFill>
                  <a:srgbClr val="666666"/>
                </a:solidFill>
                <a:latin typeface="Calibri"/>
                <a:ea typeface="Calibri"/>
                <a:cs typeface="Calibri"/>
                <a:sym typeface="Calibri"/>
              </a:rPr>
              <a:t>                               	</a:t>
            </a:r>
            <a:r>
              <a:rPr lang="tr-TR" sz="16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commit -m </a:t>
            </a:r>
            <a:r>
              <a:rPr lang="tr-TR" sz="2200" b="1">
                <a:solidFill>
                  <a:srgbClr val="FF9900"/>
                </a:solidFill>
                <a:highlight>
                  <a:srgbClr val="434343"/>
                </a:highlight>
                <a:latin typeface="Calibri"/>
                <a:ea typeface="Calibri"/>
                <a:cs typeface="Calibri"/>
                <a:sym typeface="Calibri"/>
              </a:rPr>
              <a:t>“message”</a:t>
            </a:r>
            <a:r>
              <a:rPr lang="tr-TR" sz="1600" b="1">
                <a:solidFill>
                  <a:schemeClr val="lt1"/>
                </a:solidFill>
                <a:highlight>
                  <a:srgbClr val="434343"/>
                </a:highlight>
                <a:latin typeface="Calibri"/>
                <a:ea typeface="Calibri"/>
                <a:cs typeface="Calibri"/>
                <a:sym typeface="Calibri"/>
              </a:rPr>
              <a:t> </a:t>
            </a:r>
            <a:r>
              <a:rPr lang="tr-TR" sz="1600" b="1">
                <a:solidFill>
                  <a:srgbClr val="434343"/>
                </a:solidFill>
                <a:highlight>
                  <a:srgbClr val="434343"/>
                </a:highlight>
                <a:latin typeface="Calibri"/>
                <a:ea typeface="Calibri"/>
                <a:cs typeface="Calibri"/>
                <a:sym typeface="Calibri"/>
              </a:rPr>
              <a:t>t</a:t>
            </a:r>
            <a:endParaRPr sz="1600">
              <a:solidFill>
                <a:srgbClr val="666666"/>
              </a:solidFill>
              <a:latin typeface="Calibri"/>
              <a:ea typeface="Calibri"/>
              <a:cs typeface="Calibri"/>
              <a:sym typeface="Calibri"/>
            </a:endParaRPr>
          </a:p>
          <a:p>
            <a:pPr marL="457200" lvl="0" indent="-330200" algn="l" rtl="0">
              <a:lnSpc>
                <a:spcPct val="110000"/>
              </a:lnSpc>
              <a:spcBef>
                <a:spcPts val="0"/>
              </a:spcBef>
              <a:spcAft>
                <a:spcPts val="0"/>
              </a:spcAft>
              <a:buClr>
                <a:schemeClr val="accent4"/>
              </a:buClr>
              <a:buSzPts val="1600"/>
              <a:buFont typeface="Calibri"/>
              <a:buChar char="➔"/>
            </a:pPr>
            <a:r>
              <a:rPr lang="tr-TR" sz="1600">
                <a:solidFill>
                  <a:srgbClr val="000000"/>
                </a:solidFill>
                <a:latin typeface="Raleway"/>
                <a:ea typeface="Raleway"/>
                <a:cs typeface="Raleway"/>
                <a:sym typeface="Raleway"/>
              </a:rPr>
              <a:t>Change the message of the commit             	</a:t>
            </a:r>
            <a:r>
              <a:rPr lang="tr-TR" sz="16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commit --amend</a:t>
            </a:r>
            <a:r>
              <a:rPr lang="tr-TR" sz="1600" b="1">
                <a:solidFill>
                  <a:schemeClr val="lt1"/>
                </a:solidFill>
                <a:highlight>
                  <a:srgbClr val="434343"/>
                </a:highlight>
                <a:latin typeface="Calibri"/>
                <a:ea typeface="Calibri"/>
                <a:cs typeface="Calibri"/>
                <a:sym typeface="Calibri"/>
              </a:rPr>
              <a:t> </a:t>
            </a:r>
            <a:r>
              <a:rPr lang="tr-TR" sz="1600" b="1">
                <a:solidFill>
                  <a:srgbClr val="434343"/>
                </a:solidFill>
                <a:highlight>
                  <a:srgbClr val="434343"/>
                </a:highlight>
                <a:latin typeface="Calibri"/>
                <a:ea typeface="Calibri"/>
                <a:cs typeface="Calibri"/>
                <a:sym typeface="Calibri"/>
              </a:rPr>
              <a:t>t</a:t>
            </a:r>
            <a:endParaRPr sz="1600">
              <a:solidFill>
                <a:srgbClr val="666666"/>
              </a:solidFill>
              <a:latin typeface="Calibri"/>
              <a:ea typeface="Calibri"/>
              <a:cs typeface="Calibri"/>
              <a:sym typeface="Calibri"/>
            </a:endParaRPr>
          </a:p>
          <a:p>
            <a:pPr marL="457200" marR="0" lvl="0" indent="-330200" algn="l" rtl="0">
              <a:lnSpc>
                <a:spcPct val="110000"/>
              </a:lnSpc>
              <a:spcBef>
                <a:spcPts val="0"/>
              </a:spcBef>
              <a:spcAft>
                <a:spcPts val="0"/>
              </a:spcAft>
              <a:buClr>
                <a:schemeClr val="accent4"/>
              </a:buClr>
              <a:buSzPts val="1600"/>
              <a:buFont typeface="Calibri"/>
              <a:buChar char="➔"/>
            </a:pPr>
            <a:r>
              <a:rPr lang="tr-TR" sz="1600">
                <a:solidFill>
                  <a:srgbClr val="000000"/>
                </a:solidFill>
                <a:latin typeface="Raleway"/>
                <a:ea typeface="Raleway"/>
                <a:cs typeface="Raleway"/>
                <a:sym typeface="Raleway"/>
              </a:rPr>
              <a:t>Switch back to your first commit in </a:t>
            </a:r>
            <a:r>
              <a:rPr lang="tr-TR" sz="1600" b="1">
                <a:solidFill>
                  <a:srgbClr val="741B47"/>
                </a:solidFill>
                <a:latin typeface="Raleway"/>
                <a:ea typeface="Raleway"/>
                <a:cs typeface="Raleway"/>
                <a:sym typeface="Raleway"/>
              </a:rPr>
              <a:t>Task-1	</a:t>
            </a:r>
            <a:r>
              <a:rPr lang="tr-TR" sz="1600">
                <a:solidFill>
                  <a:schemeClr val="lt1"/>
                </a:solidFill>
                <a:highlight>
                  <a:srgbClr val="434343"/>
                </a:highlight>
                <a:latin typeface="Calibri"/>
                <a:ea typeface="Calibri"/>
                <a:cs typeface="Calibri"/>
                <a:sym typeface="Calibri"/>
              </a:rPr>
              <a:t> </a:t>
            </a:r>
            <a:r>
              <a:rPr lang="tr-TR" sz="22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log </a:t>
            </a:r>
            <a:r>
              <a:rPr lang="tr-TR" sz="1600" b="1">
                <a:solidFill>
                  <a:srgbClr val="434343"/>
                </a:solidFill>
                <a:highlight>
                  <a:srgbClr val="434343"/>
                </a:highlight>
                <a:latin typeface="Calibri"/>
                <a:ea typeface="Calibri"/>
                <a:cs typeface="Calibri"/>
                <a:sym typeface="Calibri"/>
              </a:rPr>
              <a:t>t</a:t>
            </a:r>
            <a:endParaRPr sz="1600" b="1">
              <a:solidFill>
                <a:srgbClr val="434343"/>
              </a:solidFill>
              <a:highlight>
                <a:srgbClr val="434343"/>
              </a:highlight>
              <a:latin typeface="Calibri"/>
              <a:ea typeface="Calibri"/>
              <a:cs typeface="Calibri"/>
              <a:sym typeface="Calibri"/>
            </a:endParaRPr>
          </a:p>
          <a:p>
            <a:pPr marL="1828800" lvl="0" indent="457200" algn="l" rtl="0">
              <a:lnSpc>
                <a:spcPct val="110000"/>
              </a:lnSpc>
              <a:spcBef>
                <a:spcPts val="600"/>
              </a:spcBef>
              <a:spcAft>
                <a:spcPts val="0"/>
              </a:spcAft>
              <a:buSzPts val="1800"/>
              <a:buNone/>
            </a:pPr>
            <a:r>
              <a:rPr lang="tr-TR" sz="1600">
                <a:solidFill>
                  <a:srgbClr val="429ED4"/>
                </a:solidFill>
                <a:latin typeface="Calibri"/>
                <a:ea typeface="Calibri"/>
                <a:cs typeface="Calibri"/>
                <a:sym typeface="Calibri"/>
              </a:rPr>
              <a:t>                                                  </a:t>
            </a:r>
            <a:r>
              <a:rPr lang="tr-TR" sz="1600">
                <a:solidFill>
                  <a:schemeClr val="lt1"/>
                </a:solidFill>
                <a:highlight>
                  <a:srgbClr val="434343"/>
                </a:highlight>
                <a:latin typeface="Calibri"/>
                <a:ea typeface="Calibri"/>
                <a:cs typeface="Calibri"/>
                <a:sym typeface="Calibri"/>
              </a:rPr>
              <a:t>  </a:t>
            </a:r>
            <a:r>
              <a:rPr lang="tr-TR" sz="2200" b="1">
                <a:solidFill>
                  <a:schemeClr val="lt1"/>
                </a:solidFill>
                <a:highlight>
                  <a:srgbClr val="434343"/>
                </a:highlight>
                <a:latin typeface="Calibri"/>
                <a:ea typeface="Calibri"/>
                <a:cs typeface="Calibri"/>
                <a:sym typeface="Calibri"/>
              </a:rPr>
              <a:t>git checkout</a:t>
            </a:r>
            <a:r>
              <a:rPr lang="tr-TR" sz="2200" b="1">
                <a:solidFill>
                  <a:srgbClr val="FF9900"/>
                </a:solidFill>
                <a:highlight>
                  <a:srgbClr val="434343"/>
                </a:highlight>
                <a:latin typeface="Calibri"/>
                <a:ea typeface="Calibri"/>
                <a:cs typeface="Calibri"/>
                <a:sym typeface="Calibri"/>
              </a:rPr>
              <a:t> “first commit ID”</a:t>
            </a:r>
            <a:r>
              <a:rPr lang="tr-TR" sz="2200" b="1">
                <a:solidFill>
                  <a:schemeClr val="lt1"/>
                </a:solidFill>
                <a:highlight>
                  <a:srgbClr val="434343"/>
                </a:highlight>
                <a:latin typeface="Calibri"/>
                <a:ea typeface="Calibri"/>
                <a:cs typeface="Calibri"/>
                <a:sym typeface="Calibri"/>
              </a:rPr>
              <a:t> </a:t>
            </a:r>
            <a:r>
              <a:rPr lang="tr-TR" sz="1600" b="1">
                <a:solidFill>
                  <a:srgbClr val="434343"/>
                </a:solidFill>
                <a:highlight>
                  <a:srgbClr val="434343"/>
                </a:highlight>
                <a:latin typeface="Calibri"/>
                <a:ea typeface="Calibri"/>
                <a:cs typeface="Calibri"/>
                <a:sym typeface="Calibri"/>
              </a:rPr>
              <a:t>t</a:t>
            </a:r>
            <a:endParaRPr sz="1600" b="1">
              <a:solidFill>
                <a:srgbClr val="434343"/>
              </a:solidFill>
              <a:highlight>
                <a:srgbClr val="434343"/>
              </a:highlight>
              <a:latin typeface="Calibri"/>
              <a:ea typeface="Calibri"/>
              <a:cs typeface="Calibri"/>
              <a:sym typeface="Calibri"/>
            </a:endParaRPr>
          </a:p>
          <a:p>
            <a:pPr marL="0" lvl="0" indent="0" algn="l" rtl="0">
              <a:lnSpc>
                <a:spcPct val="110000"/>
              </a:lnSpc>
              <a:spcBef>
                <a:spcPts val="600"/>
              </a:spcBef>
              <a:spcAft>
                <a:spcPts val="0"/>
              </a:spcAft>
              <a:buSzPts val="1800"/>
              <a:buNone/>
            </a:pPr>
            <a:r>
              <a:rPr lang="tr-TR" sz="1600">
                <a:solidFill>
                  <a:schemeClr val="lt1"/>
                </a:solidFill>
                <a:highlight>
                  <a:srgbClr val="434343"/>
                </a:highlight>
                <a:latin typeface="Calibri"/>
                <a:ea typeface="Calibri"/>
                <a:cs typeface="Calibri"/>
                <a:sym typeface="Calibri"/>
              </a:rPr>
              <a:t> </a:t>
            </a:r>
            <a:endParaRPr sz="16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6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6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6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6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19"/>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b="1">
                <a:solidFill>
                  <a:srgbClr val="429ED4"/>
                </a:solidFill>
                <a:latin typeface="Calibri"/>
                <a:ea typeface="Calibri"/>
                <a:cs typeface="Calibri"/>
                <a:sym typeface="Calibri"/>
              </a:rPr>
              <a:t>Git</a:t>
            </a:r>
            <a:endParaRPr b="1">
              <a:solidFill>
                <a:srgbClr val="429ED4"/>
              </a:solidFill>
              <a:latin typeface="Calibri"/>
              <a:ea typeface="Calibri"/>
              <a:cs typeface="Calibri"/>
              <a:sym typeface="Calibri"/>
            </a:endParaRPr>
          </a:p>
        </p:txBody>
      </p:sp>
      <p:sp>
        <p:nvSpPr>
          <p:cNvPr id="436" name="Google Shape;436;p19"/>
          <p:cNvSpPr txBox="1">
            <a:spLocks noGrp="1"/>
          </p:cNvSpPr>
          <p:nvPr>
            <p:ph type="body" idx="1"/>
          </p:nvPr>
        </p:nvSpPr>
        <p:spPr>
          <a:xfrm>
            <a:off x="439200" y="1724550"/>
            <a:ext cx="8265600" cy="2277600"/>
          </a:xfrm>
          <a:prstGeom prst="rect">
            <a:avLst/>
          </a:prstGeom>
          <a:noFill/>
          <a:ln>
            <a:noFill/>
          </a:ln>
        </p:spPr>
        <p:txBody>
          <a:bodyPr spcFirstLastPara="1" wrap="square" lIns="0" tIns="0" rIns="0" bIns="0" anchor="t" anchorCtr="0">
            <a:noAutofit/>
          </a:bodyPr>
          <a:lstStyle/>
          <a:p>
            <a:pPr marL="0" lvl="0" indent="0" algn="ctr" rtl="0">
              <a:lnSpc>
                <a:spcPct val="98181"/>
              </a:lnSpc>
              <a:spcBef>
                <a:spcPts val="1000"/>
              </a:spcBef>
              <a:spcAft>
                <a:spcPts val="0"/>
              </a:spcAft>
              <a:buSzPts val="1800"/>
              <a:buNone/>
            </a:pPr>
            <a:r>
              <a:rPr lang="tr-TR" sz="4800" dirty="0" err="1">
                <a:solidFill>
                  <a:srgbClr val="429ED4"/>
                </a:solidFill>
                <a:latin typeface="Calibri"/>
                <a:ea typeface="Calibri"/>
                <a:cs typeface="Calibri"/>
                <a:sym typeface="Calibri"/>
              </a:rPr>
              <a:t>Branch</a:t>
            </a:r>
            <a:r>
              <a:rPr lang="tr-TR" sz="4800" dirty="0">
                <a:solidFill>
                  <a:srgbClr val="429ED4"/>
                </a:solidFill>
                <a:latin typeface="Calibri"/>
                <a:ea typeface="Calibri"/>
                <a:cs typeface="Calibri"/>
                <a:sym typeface="Calibri"/>
              </a:rPr>
              <a:t>, </a:t>
            </a:r>
            <a:r>
              <a:rPr lang="tr-TR" sz="4800" dirty="0" err="1">
                <a:solidFill>
                  <a:srgbClr val="429ED4"/>
                </a:solidFill>
                <a:latin typeface="Calibri"/>
                <a:ea typeface="Calibri"/>
                <a:cs typeface="Calibri"/>
                <a:sym typeface="Calibri"/>
              </a:rPr>
              <a:t>Head</a:t>
            </a:r>
            <a:endParaRPr sz="4800" dirty="0">
              <a:solidFill>
                <a:srgbClr val="429ED4"/>
              </a:solidFill>
              <a:latin typeface="Calibri"/>
              <a:ea typeface="Calibri"/>
              <a:cs typeface="Calibri"/>
              <a:sym typeface="Calibri"/>
            </a:endParaRPr>
          </a:p>
          <a:p>
            <a:pPr marL="0" lvl="0" indent="0" algn="ctr" rtl="0">
              <a:lnSpc>
                <a:spcPct val="98181"/>
              </a:lnSpc>
              <a:spcBef>
                <a:spcPts val="1000"/>
              </a:spcBef>
              <a:spcAft>
                <a:spcPts val="0"/>
              </a:spcAft>
              <a:buSzPts val="1800"/>
              <a:buNone/>
            </a:pPr>
            <a:r>
              <a:rPr lang="tr-TR" sz="3600" dirty="0" err="1">
                <a:solidFill>
                  <a:schemeClr val="accent4"/>
                </a:solidFill>
                <a:latin typeface="Calibri"/>
                <a:ea typeface="Calibri"/>
                <a:cs typeface="Calibri"/>
                <a:sym typeface="Calibri"/>
              </a:rPr>
              <a:t>What</a:t>
            </a:r>
            <a:r>
              <a:rPr lang="tr-TR" sz="3600" dirty="0">
                <a:solidFill>
                  <a:schemeClr val="accent4"/>
                </a:solidFill>
                <a:latin typeface="Calibri"/>
                <a:ea typeface="Calibri"/>
                <a:cs typeface="Calibri"/>
                <a:sym typeface="Calibri"/>
              </a:rPr>
              <a:t> </a:t>
            </a:r>
            <a:r>
              <a:rPr lang="tr-TR" sz="3600" dirty="0" err="1">
                <a:solidFill>
                  <a:schemeClr val="accent4"/>
                </a:solidFill>
                <a:latin typeface="Calibri"/>
                <a:ea typeface="Calibri"/>
                <a:cs typeface="Calibri"/>
                <a:sym typeface="Calibri"/>
              </a:rPr>
              <a:t>comes</a:t>
            </a:r>
            <a:r>
              <a:rPr lang="tr-TR" sz="3600" dirty="0">
                <a:solidFill>
                  <a:schemeClr val="accent4"/>
                </a:solidFill>
                <a:latin typeface="Calibri"/>
                <a:ea typeface="Calibri"/>
                <a:cs typeface="Calibri"/>
                <a:sym typeface="Calibri"/>
              </a:rPr>
              <a:t> </a:t>
            </a:r>
            <a:r>
              <a:rPr lang="tr-TR" sz="3600" dirty="0" err="1">
                <a:solidFill>
                  <a:schemeClr val="accent4"/>
                </a:solidFill>
                <a:latin typeface="Calibri"/>
                <a:ea typeface="Calibri"/>
                <a:cs typeface="Calibri"/>
                <a:sym typeface="Calibri"/>
              </a:rPr>
              <a:t>to</a:t>
            </a:r>
            <a:r>
              <a:rPr lang="tr-TR" sz="3600" dirty="0">
                <a:solidFill>
                  <a:schemeClr val="accent4"/>
                </a:solidFill>
                <a:latin typeface="Calibri"/>
                <a:ea typeface="Calibri"/>
                <a:cs typeface="Calibri"/>
                <a:sym typeface="Calibri"/>
              </a:rPr>
              <a:t> </a:t>
            </a:r>
            <a:r>
              <a:rPr lang="tr-TR" sz="3600" dirty="0" err="1">
                <a:solidFill>
                  <a:schemeClr val="accent4"/>
                </a:solidFill>
                <a:latin typeface="Calibri"/>
                <a:ea typeface="Calibri"/>
                <a:cs typeface="Calibri"/>
                <a:sym typeface="Calibri"/>
              </a:rPr>
              <a:t>you</a:t>
            </a:r>
            <a:r>
              <a:rPr lang="tr-TR" sz="3600" dirty="0">
                <a:solidFill>
                  <a:schemeClr val="accent4"/>
                </a:solidFill>
                <a:latin typeface="Calibri"/>
                <a:ea typeface="Calibri"/>
                <a:cs typeface="Calibri"/>
                <a:sym typeface="Calibri"/>
              </a:rPr>
              <a:t> </a:t>
            </a:r>
            <a:r>
              <a:rPr lang="tr-TR" sz="3600" dirty="0" err="1">
                <a:solidFill>
                  <a:schemeClr val="accent4"/>
                </a:solidFill>
                <a:latin typeface="Calibri"/>
                <a:ea typeface="Calibri"/>
                <a:cs typeface="Calibri"/>
                <a:sym typeface="Calibri"/>
              </a:rPr>
              <a:t>your</a:t>
            </a:r>
            <a:r>
              <a:rPr lang="tr-TR" sz="3600" dirty="0">
                <a:solidFill>
                  <a:schemeClr val="accent4"/>
                </a:solidFill>
                <a:latin typeface="Calibri"/>
                <a:ea typeface="Calibri"/>
                <a:cs typeface="Calibri"/>
                <a:sym typeface="Calibri"/>
              </a:rPr>
              <a:t> </a:t>
            </a:r>
            <a:r>
              <a:rPr lang="tr-TR" sz="3600" dirty="0" err="1">
                <a:solidFill>
                  <a:schemeClr val="accent4"/>
                </a:solidFill>
                <a:latin typeface="Calibri"/>
                <a:ea typeface="Calibri"/>
                <a:cs typeface="Calibri"/>
                <a:sym typeface="Calibri"/>
              </a:rPr>
              <a:t>mind</a:t>
            </a:r>
            <a:r>
              <a:rPr lang="tr-TR" sz="3600" dirty="0">
                <a:solidFill>
                  <a:schemeClr val="accent4"/>
                </a:solidFill>
                <a:latin typeface="Calibri"/>
                <a:ea typeface="Calibri"/>
                <a:cs typeface="Calibri"/>
                <a:sym typeface="Calibri"/>
              </a:rPr>
              <a:t> </a:t>
            </a:r>
            <a:r>
              <a:rPr lang="tr-TR" sz="3600" dirty="0" err="1">
                <a:solidFill>
                  <a:schemeClr val="accent4"/>
                </a:solidFill>
                <a:latin typeface="Calibri"/>
                <a:ea typeface="Calibri"/>
                <a:cs typeface="Calibri"/>
                <a:sym typeface="Calibri"/>
              </a:rPr>
              <a:t>when</a:t>
            </a:r>
            <a:r>
              <a:rPr lang="tr-TR" sz="3600" dirty="0">
                <a:solidFill>
                  <a:schemeClr val="accent4"/>
                </a:solidFill>
                <a:latin typeface="Calibri"/>
                <a:ea typeface="Calibri"/>
                <a:cs typeface="Calibri"/>
                <a:sym typeface="Calibri"/>
              </a:rPr>
              <a:t> </a:t>
            </a:r>
            <a:r>
              <a:rPr lang="tr-TR" sz="3600" dirty="0" err="1">
                <a:solidFill>
                  <a:schemeClr val="accent4"/>
                </a:solidFill>
                <a:latin typeface="Calibri"/>
                <a:ea typeface="Calibri"/>
                <a:cs typeface="Calibri"/>
                <a:sym typeface="Calibri"/>
              </a:rPr>
              <a:t>you</a:t>
            </a:r>
            <a:r>
              <a:rPr lang="tr-TR" sz="3600" dirty="0">
                <a:solidFill>
                  <a:schemeClr val="accent4"/>
                </a:solidFill>
                <a:latin typeface="Calibri"/>
                <a:ea typeface="Calibri"/>
                <a:cs typeface="Calibri"/>
                <a:sym typeface="Calibri"/>
              </a:rPr>
              <a:t> </a:t>
            </a:r>
            <a:r>
              <a:rPr lang="tr-TR" sz="3600" dirty="0" err="1">
                <a:solidFill>
                  <a:schemeClr val="accent4"/>
                </a:solidFill>
                <a:latin typeface="Calibri"/>
                <a:ea typeface="Calibri"/>
                <a:cs typeface="Calibri"/>
                <a:sym typeface="Calibri"/>
              </a:rPr>
              <a:t>hear</a:t>
            </a:r>
            <a:r>
              <a:rPr lang="tr-TR" sz="3600" dirty="0">
                <a:solidFill>
                  <a:schemeClr val="accent4"/>
                </a:solidFill>
                <a:latin typeface="Calibri"/>
                <a:ea typeface="Calibri"/>
                <a:cs typeface="Calibri"/>
                <a:sym typeface="Calibri"/>
              </a:rPr>
              <a:t> </a:t>
            </a:r>
            <a:r>
              <a:rPr lang="tr-TR" sz="3600" dirty="0" err="1">
                <a:solidFill>
                  <a:schemeClr val="accent4"/>
                </a:solidFill>
                <a:latin typeface="Calibri"/>
                <a:ea typeface="Calibri"/>
                <a:cs typeface="Calibri"/>
                <a:sym typeface="Calibri"/>
              </a:rPr>
              <a:t>this</a:t>
            </a:r>
            <a:r>
              <a:rPr lang="tr-TR" sz="3600" dirty="0">
                <a:solidFill>
                  <a:schemeClr val="accent4"/>
                </a:solidFill>
                <a:latin typeface="Calibri"/>
                <a:ea typeface="Calibri"/>
                <a:cs typeface="Calibri"/>
                <a:sym typeface="Calibri"/>
              </a:rPr>
              <a:t>?</a:t>
            </a:r>
            <a:endParaRPr sz="3600" dirty="0">
              <a:solidFill>
                <a:schemeClr val="accent4"/>
              </a:solidFill>
              <a:latin typeface="Calibri"/>
              <a:ea typeface="Calibri"/>
              <a:cs typeface="Calibri"/>
              <a:sym typeface="Calibri"/>
            </a:endParaRPr>
          </a:p>
        </p:txBody>
      </p:sp>
      <p:sp>
        <p:nvSpPr>
          <p:cNvPr id="437" name="Google Shape;437;p19"/>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12</a:t>
            </a:fld>
            <a:endParaRPr/>
          </a:p>
        </p:txBody>
      </p:sp>
      <p:pic>
        <p:nvPicPr>
          <p:cNvPr id="438" name="Google Shape;438;p19">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439" name="Google Shape;439;p19">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2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13</a:t>
            </a:fld>
            <a:endParaRPr/>
          </a:p>
        </p:txBody>
      </p:sp>
      <p:sp>
        <p:nvSpPr>
          <p:cNvPr id="445" name="Google Shape;445;p20"/>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Git Branches</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
        <p:nvSpPr>
          <p:cNvPr id="446" name="Google Shape;446;p20"/>
          <p:cNvSpPr txBox="1"/>
          <p:nvPr/>
        </p:nvSpPr>
        <p:spPr>
          <a:xfrm>
            <a:off x="223875" y="895950"/>
            <a:ext cx="2789100" cy="46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tr-TR" sz="2200" b="1" i="0" u="none" strike="noStrike" cap="none">
                <a:solidFill>
                  <a:srgbClr val="FF9900"/>
                </a:solidFill>
                <a:latin typeface="Raleway"/>
                <a:ea typeface="Raleway"/>
                <a:cs typeface="Raleway"/>
                <a:sym typeface="Raleway"/>
              </a:rPr>
              <a:t>History Tracking</a:t>
            </a:r>
            <a:endParaRPr sz="2200" b="0" i="0" u="none" strike="noStrike" cap="none">
              <a:solidFill>
                <a:srgbClr val="FF9900"/>
              </a:solidFill>
              <a:latin typeface="Raleway"/>
              <a:ea typeface="Raleway"/>
              <a:cs typeface="Raleway"/>
              <a:sym typeface="Raleway"/>
            </a:endParaRPr>
          </a:p>
          <a:p>
            <a:pPr marL="137160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Raleway"/>
              <a:ea typeface="Raleway"/>
              <a:cs typeface="Raleway"/>
              <a:sym typeface="Raleway"/>
            </a:endParaRPr>
          </a:p>
        </p:txBody>
      </p:sp>
      <p:sp>
        <p:nvSpPr>
          <p:cNvPr id="447" name="Google Shape;447;p20"/>
          <p:cNvSpPr txBox="1"/>
          <p:nvPr/>
        </p:nvSpPr>
        <p:spPr>
          <a:xfrm>
            <a:off x="1565025" y="4053250"/>
            <a:ext cx="5539200" cy="5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tr-TR" sz="4000" b="0" i="0" u="none" strike="noStrike" cap="none">
                <a:solidFill>
                  <a:srgbClr val="666666"/>
                </a:solidFill>
                <a:latin typeface="Caveat"/>
                <a:ea typeface="Caveat"/>
                <a:cs typeface="Caveat"/>
                <a:sym typeface="Caveat"/>
              </a:rPr>
              <a:t>T i m e   a n d   V e r s i o n s</a:t>
            </a:r>
            <a:endParaRPr sz="4000" b="0" i="0" u="none" strike="noStrike" cap="none">
              <a:solidFill>
                <a:srgbClr val="666666"/>
              </a:solidFill>
              <a:latin typeface="Caveat"/>
              <a:ea typeface="Caveat"/>
              <a:cs typeface="Caveat"/>
              <a:sym typeface="Caveat"/>
            </a:endParaRPr>
          </a:p>
        </p:txBody>
      </p:sp>
      <p:cxnSp>
        <p:nvCxnSpPr>
          <p:cNvPr id="448" name="Google Shape;448;p20"/>
          <p:cNvCxnSpPr/>
          <p:nvPr/>
        </p:nvCxnSpPr>
        <p:spPr>
          <a:xfrm rot="10800000" flipH="1">
            <a:off x="1459525" y="4176225"/>
            <a:ext cx="5873400" cy="17700"/>
          </a:xfrm>
          <a:prstGeom prst="straightConnector1">
            <a:avLst/>
          </a:prstGeom>
          <a:noFill/>
          <a:ln w="38100" cap="flat" cmpd="sng">
            <a:solidFill>
              <a:schemeClr val="dk2"/>
            </a:solidFill>
            <a:prstDash val="dot"/>
            <a:round/>
            <a:headEnd type="none" w="sm" len="sm"/>
            <a:tailEnd type="triangle" w="med" len="med"/>
          </a:ln>
        </p:spPr>
      </p:cxnSp>
      <p:grpSp>
        <p:nvGrpSpPr>
          <p:cNvPr id="449" name="Google Shape;449;p20"/>
          <p:cNvGrpSpPr/>
          <p:nvPr/>
        </p:nvGrpSpPr>
        <p:grpSpPr>
          <a:xfrm>
            <a:off x="6503400" y="1835200"/>
            <a:ext cx="360474" cy="2326550"/>
            <a:chOff x="6503400" y="1835200"/>
            <a:chExt cx="360474" cy="2326550"/>
          </a:xfrm>
        </p:grpSpPr>
        <p:sp>
          <p:nvSpPr>
            <p:cNvPr id="450" name="Google Shape;450;p20"/>
            <p:cNvSpPr txBox="1"/>
            <p:nvPr/>
          </p:nvSpPr>
          <p:spPr>
            <a:xfrm rot="-5400000">
              <a:off x="5914275" y="2869200"/>
              <a:ext cx="15300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Company logo</a:t>
              </a:r>
              <a:endParaRPr sz="1400" b="1" i="0" u="none" strike="noStrike" cap="none">
                <a:solidFill>
                  <a:srgbClr val="000000"/>
                </a:solidFill>
                <a:latin typeface="Arial"/>
                <a:ea typeface="Arial"/>
                <a:cs typeface="Arial"/>
                <a:sym typeface="Arial"/>
              </a:endParaRPr>
            </a:p>
          </p:txBody>
        </p:sp>
        <p:cxnSp>
          <p:nvCxnSpPr>
            <p:cNvPr id="451" name="Google Shape;451;p20"/>
            <p:cNvCxnSpPr>
              <a:endCxn id="450" idx="1"/>
            </p:cNvCxnSpPr>
            <p:nvPr/>
          </p:nvCxnSpPr>
          <p:spPr>
            <a:xfrm rot="10800000">
              <a:off x="6679275" y="3766050"/>
              <a:ext cx="8700" cy="395700"/>
            </a:xfrm>
            <a:prstGeom prst="straightConnector1">
              <a:avLst/>
            </a:prstGeom>
            <a:noFill/>
            <a:ln w="19050" cap="flat" cmpd="sng">
              <a:solidFill>
                <a:srgbClr val="000000"/>
              </a:solidFill>
              <a:prstDash val="solid"/>
              <a:round/>
              <a:headEnd type="none" w="sm" len="sm"/>
              <a:tailEnd type="none" w="sm" len="sm"/>
            </a:ln>
          </p:spPr>
        </p:cxnSp>
        <p:pic>
          <p:nvPicPr>
            <p:cNvPr id="452" name="Google Shape;452;p20"/>
            <p:cNvPicPr preferRelativeResize="0"/>
            <p:nvPr/>
          </p:nvPicPr>
          <p:blipFill rotWithShape="1">
            <a:blip r:embed="rId3">
              <a:alphaModFix/>
            </a:blip>
            <a:srcRect l="36352" t="2682" r="51616" b="81107"/>
            <a:stretch/>
          </p:blipFill>
          <p:spPr>
            <a:xfrm>
              <a:off x="6503400" y="1835200"/>
              <a:ext cx="360474" cy="468599"/>
            </a:xfrm>
            <a:prstGeom prst="rect">
              <a:avLst/>
            </a:prstGeom>
            <a:noFill/>
            <a:ln>
              <a:noFill/>
            </a:ln>
          </p:spPr>
        </p:pic>
      </p:grpSp>
      <p:grpSp>
        <p:nvGrpSpPr>
          <p:cNvPr id="453" name="Google Shape;453;p20"/>
          <p:cNvGrpSpPr/>
          <p:nvPr/>
        </p:nvGrpSpPr>
        <p:grpSpPr>
          <a:xfrm>
            <a:off x="5556825" y="1460300"/>
            <a:ext cx="360474" cy="2701450"/>
            <a:chOff x="5556825" y="1460300"/>
            <a:chExt cx="360474" cy="2701450"/>
          </a:xfrm>
        </p:grpSpPr>
        <p:sp>
          <p:nvSpPr>
            <p:cNvPr id="454" name="Google Shape;454;p20"/>
            <p:cNvSpPr txBox="1"/>
            <p:nvPr/>
          </p:nvSpPr>
          <p:spPr>
            <a:xfrm rot="-5400000">
              <a:off x="4761075" y="2706600"/>
              <a:ext cx="18552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Feature description</a:t>
              </a:r>
              <a:endParaRPr sz="1400" b="1" i="0" u="none" strike="noStrike" cap="none">
                <a:solidFill>
                  <a:srgbClr val="000000"/>
                </a:solidFill>
                <a:latin typeface="Arial"/>
                <a:ea typeface="Arial"/>
                <a:cs typeface="Arial"/>
                <a:sym typeface="Arial"/>
              </a:endParaRPr>
            </a:p>
          </p:txBody>
        </p:sp>
        <p:cxnSp>
          <p:nvCxnSpPr>
            <p:cNvPr id="455" name="Google Shape;455;p20"/>
            <p:cNvCxnSpPr>
              <a:endCxn id="454" idx="1"/>
            </p:cNvCxnSpPr>
            <p:nvPr/>
          </p:nvCxnSpPr>
          <p:spPr>
            <a:xfrm rot="10800000">
              <a:off x="5688675" y="3766050"/>
              <a:ext cx="8700" cy="395700"/>
            </a:xfrm>
            <a:prstGeom prst="straightConnector1">
              <a:avLst/>
            </a:prstGeom>
            <a:noFill/>
            <a:ln w="19050" cap="flat" cmpd="sng">
              <a:solidFill>
                <a:srgbClr val="000000"/>
              </a:solidFill>
              <a:prstDash val="solid"/>
              <a:round/>
              <a:headEnd type="none" w="sm" len="sm"/>
              <a:tailEnd type="none" w="sm" len="sm"/>
            </a:ln>
          </p:spPr>
        </p:cxnSp>
        <p:pic>
          <p:nvPicPr>
            <p:cNvPr id="456" name="Google Shape;456;p20"/>
            <p:cNvPicPr preferRelativeResize="0"/>
            <p:nvPr/>
          </p:nvPicPr>
          <p:blipFill rotWithShape="1">
            <a:blip r:embed="rId3">
              <a:alphaModFix/>
            </a:blip>
            <a:srcRect l="36352" t="2682" r="51616" b="81107"/>
            <a:stretch/>
          </p:blipFill>
          <p:spPr>
            <a:xfrm>
              <a:off x="5556825" y="1460300"/>
              <a:ext cx="360474" cy="468599"/>
            </a:xfrm>
            <a:prstGeom prst="rect">
              <a:avLst/>
            </a:prstGeom>
            <a:noFill/>
            <a:ln>
              <a:noFill/>
            </a:ln>
          </p:spPr>
        </p:pic>
      </p:grpSp>
      <p:grpSp>
        <p:nvGrpSpPr>
          <p:cNvPr id="457" name="Google Shape;457;p20"/>
          <p:cNvGrpSpPr/>
          <p:nvPr/>
        </p:nvGrpSpPr>
        <p:grpSpPr>
          <a:xfrm>
            <a:off x="4542025" y="1945950"/>
            <a:ext cx="360474" cy="2215800"/>
            <a:chOff x="4542025" y="1945950"/>
            <a:chExt cx="360474" cy="2215800"/>
          </a:xfrm>
        </p:grpSpPr>
        <p:sp>
          <p:nvSpPr>
            <p:cNvPr id="458" name="Google Shape;458;p20"/>
            <p:cNvSpPr txBox="1"/>
            <p:nvPr/>
          </p:nvSpPr>
          <p:spPr>
            <a:xfrm rot="-5400000">
              <a:off x="4012275" y="2948400"/>
              <a:ext cx="13716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Color change</a:t>
              </a:r>
              <a:endParaRPr sz="1400" b="1" i="0" u="none" strike="noStrike" cap="none">
                <a:solidFill>
                  <a:srgbClr val="000000"/>
                </a:solidFill>
                <a:latin typeface="Arial"/>
                <a:ea typeface="Arial"/>
                <a:cs typeface="Arial"/>
                <a:sym typeface="Arial"/>
              </a:endParaRPr>
            </a:p>
          </p:txBody>
        </p:sp>
        <p:cxnSp>
          <p:nvCxnSpPr>
            <p:cNvPr id="459" name="Google Shape;459;p20"/>
            <p:cNvCxnSpPr>
              <a:endCxn id="458" idx="1"/>
            </p:cNvCxnSpPr>
            <p:nvPr/>
          </p:nvCxnSpPr>
          <p:spPr>
            <a:xfrm rot="10800000">
              <a:off x="4698075" y="3766050"/>
              <a:ext cx="8700" cy="395700"/>
            </a:xfrm>
            <a:prstGeom prst="straightConnector1">
              <a:avLst/>
            </a:prstGeom>
            <a:noFill/>
            <a:ln w="19050" cap="flat" cmpd="sng">
              <a:solidFill>
                <a:srgbClr val="000000"/>
              </a:solidFill>
              <a:prstDash val="solid"/>
              <a:round/>
              <a:headEnd type="none" w="sm" len="sm"/>
              <a:tailEnd type="none" w="sm" len="sm"/>
            </a:ln>
          </p:spPr>
        </p:cxnSp>
        <p:pic>
          <p:nvPicPr>
            <p:cNvPr id="460" name="Google Shape;460;p20"/>
            <p:cNvPicPr preferRelativeResize="0"/>
            <p:nvPr/>
          </p:nvPicPr>
          <p:blipFill rotWithShape="1">
            <a:blip r:embed="rId3">
              <a:alphaModFix/>
            </a:blip>
            <a:srcRect l="36352" t="2682" r="51616" b="81107"/>
            <a:stretch/>
          </p:blipFill>
          <p:spPr>
            <a:xfrm>
              <a:off x="4542025" y="1945950"/>
              <a:ext cx="360474" cy="468599"/>
            </a:xfrm>
            <a:prstGeom prst="rect">
              <a:avLst/>
            </a:prstGeom>
            <a:noFill/>
            <a:ln>
              <a:noFill/>
            </a:ln>
          </p:spPr>
        </p:pic>
      </p:grpSp>
      <p:grpSp>
        <p:nvGrpSpPr>
          <p:cNvPr id="461" name="Google Shape;461;p20"/>
          <p:cNvGrpSpPr/>
          <p:nvPr/>
        </p:nvGrpSpPr>
        <p:grpSpPr>
          <a:xfrm>
            <a:off x="3527237" y="2048825"/>
            <a:ext cx="360474" cy="2112925"/>
            <a:chOff x="3527237" y="2048825"/>
            <a:chExt cx="360474" cy="2112925"/>
          </a:xfrm>
        </p:grpSpPr>
        <p:sp>
          <p:nvSpPr>
            <p:cNvPr id="462" name="Google Shape;462;p20"/>
            <p:cNvSpPr txBox="1"/>
            <p:nvPr/>
          </p:nvSpPr>
          <p:spPr>
            <a:xfrm rot="-5400000">
              <a:off x="3074475" y="3001200"/>
              <a:ext cx="12660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Grammar fix</a:t>
              </a:r>
              <a:endParaRPr sz="1400" b="1" i="0" u="none" strike="noStrike" cap="none">
                <a:solidFill>
                  <a:srgbClr val="000000"/>
                </a:solidFill>
                <a:latin typeface="Arial"/>
                <a:ea typeface="Arial"/>
                <a:cs typeface="Arial"/>
                <a:sym typeface="Arial"/>
              </a:endParaRPr>
            </a:p>
          </p:txBody>
        </p:sp>
        <p:cxnSp>
          <p:nvCxnSpPr>
            <p:cNvPr id="463" name="Google Shape;463;p20"/>
            <p:cNvCxnSpPr>
              <a:endCxn id="462" idx="1"/>
            </p:cNvCxnSpPr>
            <p:nvPr/>
          </p:nvCxnSpPr>
          <p:spPr>
            <a:xfrm rot="10800000">
              <a:off x="3707475" y="3766050"/>
              <a:ext cx="8700" cy="395700"/>
            </a:xfrm>
            <a:prstGeom prst="straightConnector1">
              <a:avLst/>
            </a:prstGeom>
            <a:noFill/>
            <a:ln w="19050" cap="flat" cmpd="sng">
              <a:solidFill>
                <a:srgbClr val="000000"/>
              </a:solidFill>
              <a:prstDash val="solid"/>
              <a:round/>
              <a:headEnd type="none" w="sm" len="sm"/>
              <a:tailEnd type="none" w="sm" len="sm"/>
            </a:ln>
          </p:spPr>
        </p:cxnSp>
        <p:pic>
          <p:nvPicPr>
            <p:cNvPr id="464" name="Google Shape;464;p20"/>
            <p:cNvPicPr preferRelativeResize="0"/>
            <p:nvPr/>
          </p:nvPicPr>
          <p:blipFill rotWithShape="1">
            <a:blip r:embed="rId3">
              <a:alphaModFix/>
            </a:blip>
            <a:srcRect l="36352" t="2682" r="51616" b="81107"/>
            <a:stretch/>
          </p:blipFill>
          <p:spPr>
            <a:xfrm>
              <a:off x="3527237" y="2048825"/>
              <a:ext cx="360474" cy="468599"/>
            </a:xfrm>
            <a:prstGeom prst="rect">
              <a:avLst/>
            </a:prstGeom>
            <a:noFill/>
            <a:ln>
              <a:noFill/>
            </a:ln>
          </p:spPr>
        </p:pic>
      </p:grpSp>
      <p:grpSp>
        <p:nvGrpSpPr>
          <p:cNvPr id="465" name="Google Shape;465;p20"/>
          <p:cNvGrpSpPr/>
          <p:nvPr/>
        </p:nvGrpSpPr>
        <p:grpSpPr>
          <a:xfrm>
            <a:off x="2585025" y="1460300"/>
            <a:ext cx="360474" cy="2701450"/>
            <a:chOff x="2585025" y="1460300"/>
            <a:chExt cx="360474" cy="2701450"/>
          </a:xfrm>
        </p:grpSpPr>
        <p:sp>
          <p:nvSpPr>
            <p:cNvPr id="466" name="Google Shape;466;p20"/>
            <p:cNvSpPr txBox="1"/>
            <p:nvPr/>
          </p:nvSpPr>
          <p:spPr>
            <a:xfrm rot="-5400000">
              <a:off x="1806825" y="2724150"/>
              <a:ext cx="18201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Spelling correction</a:t>
              </a:r>
              <a:endParaRPr sz="1400" b="1" i="0" u="none" strike="noStrike" cap="none">
                <a:solidFill>
                  <a:srgbClr val="000000"/>
                </a:solidFill>
                <a:latin typeface="Arial"/>
                <a:ea typeface="Arial"/>
                <a:cs typeface="Arial"/>
                <a:sym typeface="Arial"/>
              </a:endParaRPr>
            </a:p>
          </p:txBody>
        </p:sp>
        <p:cxnSp>
          <p:nvCxnSpPr>
            <p:cNvPr id="467" name="Google Shape;467;p20"/>
            <p:cNvCxnSpPr>
              <a:endCxn id="466" idx="1"/>
            </p:cNvCxnSpPr>
            <p:nvPr/>
          </p:nvCxnSpPr>
          <p:spPr>
            <a:xfrm rot="10800000">
              <a:off x="2716875" y="3766050"/>
              <a:ext cx="8700" cy="395700"/>
            </a:xfrm>
            <a:prstGeom prst="straightConnector1">
              <a:avLst/>
            </a:prstGeom>
            <a:noFill/>
            <a:ln w="19050" cap="flat" cmpd="sng">
              <a:solidFill>
                <a:srgbClr val="000000"/>
              </a:solidFill>
              <a:prstDash val="solid"/>
              <a:round/>
              <a:headEnd type="none" w="sm" len="sm"/>
              <a:tailEnd type="none" w="sm" len="sm"/>
            </a:ln>
          </p:spPr>
        </p:cxnSp>
        <p:pic>
          <p:nvPicPr>
            <p:cNvPr id="468" name="Google Shape;468;p20"/>
            <p:cNvPicPr preferRelativeResize="0"/>
            <p:nvPr/>
          </p:nvPicPr>
          <p:blipFill rotWithShape="1">
            <a:blip r:embed="rId3">
              <a:alphaModFix/>
            </a:blip>
            <a:srcRect l="36352" t="2682" r="51616" b="81107"/>
            <a:stretch/>
          </p:blipFill>
          <p:spPr>
            <a:xfrm>
              <a:off x="2585025" y="1460300"/>
              <a:ext cx="360474" cy="468599"/>
            </a:xfrm>
            <a:prstGeom prst="rect">
              <a:avLst/>
            </a:prstGeom>
            <a:noFill/>
            <a:ln>
              <a:noFill/>
            </a:ln>
          </p:spPr>
        </p:pic>
      </p:grpSp>
      <p:grpSp>
        <p:nvGrpSpPr>
          <p:cNvPr id="469" name="Google Shape;469;p20"/>
          <p:cNvGrpSpPr/>
          <p:nvPr/>
        </p:nvGrpSpPr>
        <p:grpSpPr>
          <a:xfrm>
            <a:off x="1626600" y="1609400"/>
            <a:ext cx="360474" cy="2552350"/>
            <a:chOff x="1626600" y="1609400"/>
            <a:chExt cx="360474" cy="2552350"/>
          </a:xfrm>
        </p:grpSpPr>
        <p:sp>
          <p:nvSpPr>
            <p:cNvPr id="470" name="Google Shape;470;p20"/>
            <p:cNvSpPr txBox="1"/>
            <p:nvPr/>
          </p:nvSpPr>
          <p:spPr>
            <a:xfrm rot="-5400000">
              <a:off x="984825" y="2816550"/>
              <a:ext cx="16353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Create document</a:t>
              </a:r>
              <a:endParaRPr sz="1400" b="1" i="0" u="none" strike="noStrike" cap="none">
                <a:solidFill>
                  <a:srgbClr val="000000"/>
                </a:solidFill>
                <a:latin typeface="Arial"/>
                <a:ea typeface="Arial"/>
                <a:cs typeface="Arial"/>
                <a:sym typeface="Arial"/>
              </a:endParaRPr>
            </a:p>
          </p:txBody>
        </p:sp>
        <p:cxnSp>
          <p:nvCxnSpPr>
            <p:cNvPr id="471" name="Google Shape;471;p20"/>
            <p:cNvCxnSpPr>
              <a:endCxn id="470" idx="1"/>
            </p:cNvCxnSpPr>
            <p:nvPr/>
          </p:nvCxnSpPr>
          <p:spPr>
            <a:xfrm rot="10800000">
              <a:off x="1802475" y="3766050"/>
              <a:ext cx="8700" cy="395700"/>
            </a:xfrm>
            <a:prstGeom prst="straightConnector1">
              <a:avLst/>
            </a:prstGeom>
            <a:noFill/>
            <a:ln w="19050" cap="flat" cmpd="sng">
              <a:solidFill>
                <a:srgbClr val="000000"/>
              </a:solidFill>
              <a:prstDash val="solid"/>
              <a:round/>
              <a:headEnd type="none" w="sm" len="sm"/>
              <a:tailEnd type="none" w="sm" len="sm"/>
            </a:ln>
          </p:spPr>
        </p:cxnSp>
        <p:pic>
          <p:nvPicPr>
            <p:cNvPr id="472" name="Google Shape;472;p20"/>
            <p:cNvPicPr preferRelativeResize="0"/>
            <p:nvPr/>
          </p:nvPicPr>
          <p:blipFill rotWithShape="1">
            <a:blip r:embed="rId3">
              <a:alphaModFix/>
            </a:blip>
            <a:srcRect l="36352" t="2682" r="51616" b="81107"/>
            <a:stretch/>
          </p:blipFill>
          <p:spPr>
            <a:xfrm>
              <a:off x="1626600" y="1609400"/>
              <a:ext cx="360474" cy="468599"/>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9"/>
                                        </p:tgtEl>
                                        <p:attrNameLst>
                                          <p:attrName>style.visibility</p:attrName>
                                        </p:attrNameLst>
                                      </p:cBhvr>
                                      <p:to>
                                        <p:strVal val="visible"/>
                                      </p:to>
                                    </p:set>
                                    <p:animEffect transition="in" filter="fade">
                                      <p:cBhvr>
                                        <p:cTn id="7" dur="1000"/>
                                        <p:tgtEl>
                                          <p:spTgt spid="4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65"/>
                                        </p:tgtEl>
                                        <p:attrNameLst>
                                          <p:attrName>style.visibility</p:attrName>
                                        </p:attrNameLst>
                                      </p:cBhvr>
                                      <p:to>
                                        <p:strVal val="visible"/>
                                      </p:to>
                                    </p:set>
                                    <p:animEffect transition="in" filter="fade">
                                      <p:cBhvr>
                                        <p:cTn id="12" dur="2000"/>
                                        <p:tgtEl>
                                          <p:spTgt spid="46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61"/>
                                        </p:tgtEl>
                                        <p:attrNameLst>
                                          <p:attrName>style.visibility</p:attrName>
                                        </p:attrNameLst>
                                      </p:cBhvr>
                                      <p:to>
                                        <p:strVal val="visible"/>
                                      </p:to>
                                    </p:set>
                                    <p:animEffect transition="in" filter="fade">
                                      <p:cBhvr>
                                        <p:cTn id="17" dur="2000"/>
                                        <p:tgtEl>
                                          <p:spTgt spid="46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57"/>
                                        </p:tgtEl>
                                        <p:attrNameLst>
                                          <p:attrName>style.visibility</p:attrName>
                                        </p:attrNameLst>
                                      </p:cBhvr>
                                      <p:to>
                                        <p:strVal val="visible"/>
                                      </p:to>
                                    </p:set>
                                    <p:animEffect transition="in" filter="fade">
                                      <p:cBhvr>
                                        <p:cTn id="22" dur="2000"/>
                                        <p:tgtEl>
                                          <p:spTgt spid="45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53"/>
                                        </p:tgtEl>
                                        <p:attrNameLst>
                                          <p:attrName>style.visibility</p:attrName>
                                        </p:attrNameLst>
                                      </p:cBhvr>
                                      <p:to>
                                        <p:strVal val="visible"/>
                                      </p:to>
                                    </p:set>
                                    <p:animEffect transition="in" filter="fade">
                                      <p:cBhvr>
                                        <p:cTn id="27" dur="2000"/>
                                        <p:tgtEl>
                                          <p:spTgt spid="45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49"/>
                                        </p:tgtEl>
                                        <p:attrNameLst>
                                          <p:attrName>style.visibility</p:attrName>
                                        </p:attrNameLst>
                                      </p:cBhvr>
                                      <p:to>
                                        <p:strVal val="visible"/>
                                      </p:to>
                                    </p:set>
                                    <p:animEffect transition="in" filter="fade">
                                      <p:cBhvr>
                                        <p:cTn id="32" dur="1000"/>
                                        <p:tgtEl>
                                          <p:spTgt spid="4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2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14</a:t>
            </a:fld>
            <a:endParaRPr/>
          </a:p>
        </p:txBody>
      </p:sp>
      <p:sp>
        <p:nvSpPr>
          <p:cNvPr id="478" name="Google Shape;478;p21"/>
          <p:cNvSpPr txBox="1"/>
          <p:nvPr/>
        </p:nvSpPr>
        <p:spPr>
          <a:xfrm>
            <a:off x="223875" y="895950"/>
            <a:ext cx="4266000" cy="46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tr-TR" sz="2200" b="1" i="0" u="none" strike="noStrike" cap="none">
                <a:solidFill>
                  <a:srgbClr val="FF9900"/>
                </a:solidFill>
                <a:latin typeface="Raleway"/>
                <a:ea typeface="Raleway"/>
                <a:cs typeface="Raleway"/>
                <a:sym typeface="Raleway"/>
              </a:rPr>
              <a:t>Collaborative History Tracking</a:t>
            </a:r>
            <a:endParaRPr sz="2200" b="0" i="0" u="none" strike="noStrike" cap="none">
              <a:solidFill>
                <a:srgbClr val="FF9900"/>
              </a:solidFill>
              <a:latin typeface="Raleway"/>
              <a:ea typeface="Raleway"/>
              <a:cs typeface="Raleway"/>
              <a:sym typeface="Raleway"/>
            </a:endParaRPr>
          </a:p>
          <a:p>
            <a:pPr marL="137160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Raleway"/>
              <a:ea typeface="Raleway"/>
              <a:cs typeface="Raleway"/>
              <a:sym typeface="Raleway"/>
            </a:endParaRPr>
          </a:p>
        </p:txBody>
      </p:sp>
      <p:sp>
        <p:nvSpPr>
          <p:cNvPr id="479" name="Google Shape;479;p21"/>
          <p:cNvSpPr txBox="1"/>
          <p:nvPr/>
        </p:nvSpPr>
        <p:spPr>
          <a:xfrm>
            <a:off x="1565025" y="4053250"/>
            <a:ext cx="5539200" cy="5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tr-TR" sz="4000" b="0" i="0" u="none" strike="noStrike" cap="none">
                <a:solidFill>
                  <a:srgbClr val="666666"/>
                </a:solidFill>
                <a:latin typeface="Caveat"/>
                <a:ea typeface="Caveat"/>
                <a:cs typeface="Caveat"/>
                <a:sym typeface="Caveat"/>
              </a:rPr>
              <a:t>T i m e   a n d   V e r s i o n s</a:t>
            </a:r>
            <a:endParaRPr sz="4000" b="0" i="0" u="none" strike="noStrike" cap="none">
              <a:solidFill>
                <a:srgbClr val="666666"/>
              </a:solidFill>
              <a:latin typeface="Caveat"/>
              <a:ea typeface="Caveat"/>
              <a:cs typeface="Caveat"/>
              <a:sym typeface="Caveat"/>
            </a:endParaRPr>
          </a:p>
        </p:txBody>
      </p:sp>
      <p:cxnSp>
        <p:nvCxnSpPr>
          <p:cNvPr id="480" name="Google Shape;480;p21"/>
          <p:cNvCxnSpPr/>
          <p:nvPr/>
        </p:nvCxnSpPr>
        <p:spPr>
          <a:xfrm rot="10800000" flipH="1">
            <a:off x="1459525" y="4176225"/>
            <a:ext cx="5873400" cy="17700"/>
          </a:xfrm>
          <a:prstGeom prst="straightConnector1">
            <a:avLst/>
          </a:prstGeom>
          <a:noFill/>
          <a:ln w="38100" cap="flat" cmpd="sng">
            <a:solidFill>
              <a:schemeClr val="dk2"/>
            </a:solidFill>
            <a:prstDash val="dot"/>
            <a:round/>
            <a:headEnd type="none" w="sm" len="sm"/>
            <a:tailEnd type="triangle" w="med" len="med"/>
          </a:ln>
        </p:spPr>
      </p:cxnSp>
      <p:grpSp>
        <p:nvGrpSpPr>
          <p:cNvPr id="481" name="Google Shape;481;p21"/>
          <p:cNvGrpSpPr/>
          <p:nvPr/>
        </p:nvGrpSpPr>
        <p:grpSpPr>
          <a:xfrm>
            <a:off x="2585025" y="1460299"/>
            <a:ext cx="364474" cy="2701451"/>
            <a:chOff x="2585025" y="1460299"/>
            <a:chExt cx="364474" cy="2701451"/>
          </a:xfrm>
        </p:grpSpPr>
        <p:sp>
          <p:nvSpPr>
            <p:cNvPr id="482" name="Google Shape;482;p21"/>
            <p:cNvSpPr txBox="1"/>
            <p:nvPr/>
          </p:nvSpPr>
          <p:spPr>
            <a:xfrm rot="-5400000">
              <a:off x="1806825" y="2724150"/>
              <a:ext cx="18201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chemeClr val="accent3"/>
                  </a:solidFill>
                  <a:latin typeface="Arial"/>
                  <a:ea typeface="Arial"/>
                  <a:cs typeface="Arial"/>
                  <a:sym typeface="Arial"/>
                </a:rPr>
                <a:t>Spelling correction</a:t>
              </a:r>
              <a:endParaRPr sz="1400" b="1" i="0" u="none" strike="noStrike" cap="none">
                <a:solidFill>
                  <a:schemeClr val="accent3"/>
                </a:solidFill>
                <a:latin typeface="Arial"/>
                <a:ea typeface="Arial"/>
                <a:cs typeface="Arial"/>
                <a:sym typeface="Arial"/>
              </a:endParaRPr>
            </a:p>
          </p:txBody>
        </p:sp>
        <p:cxnSp>
          <p:nvCxnSpPr>
            <p:cNvPr id="483" name="Google Shape;483;p21"/>
            <p:cNvCxnSpPr>
              <a:endCxn id="482" idx="1"/>
            </p:cNvCxnSpPr>
            <p:nvPr/>
          </p:nvCxnSpPr>
          <p:spPr>
            <a:xfrm rot="10800000">
              <a:off x="2716875" y="3766050"/>
              <a:ext cx="8700" cy="395700"/>
            </a:xfrm>
            <a:prstGeom prst="straightConnector1">
              <a:avLst/>
            </a:prstGeom>
            <a:noFill/>
            <a:ln w="19050" cap="flat" cmpd="sng">
              <a:solidFill>
                <a:srgbClr val="000000"/>
              </a:solidFill>
              <a:prstDash val="solid"/>
              <a:round/>
              <a:headEnd type="none" w="sm" len="sm"/>
              <a:tailEnd type="none" w="sm" len="sm"/>
            </a:ln>
          </p:spPr>
        </p:cxnSp>
        <p:pic>
          <p:nvPicPr>
            <p:cNvPr id="484" name="Google Shape;484;p21"/>
            <p:cNvPicPr preferRelativeResize="0"/>
            <p:nvPr/>
          </p:nvPicPr>
          <p:blipFill rotWithShape="1">
            <a:blip r:embed="rId3">
              <a:alphaModFix/>
            </a:blip>
            <a:srcRect l="4895" t="29090" r="83667" b="54179"/>
            <a:stretch/>
          </p:blipFill>
          <p:spPr>
            <a:xfrm>
              <a:off x="2589025" y="1460299"/>
              <a:ext cx="360474" cy="508699"/>
            </a:xfrm>
            <a:prstGeom prst="rect">
              <a:avLst/>
            </a:prstGeom>
            <a:noFill/>
            <a:ln>
              <a:noFill/>
            </a:ln>
          </p:spPr>
        </p:pic>
      </p:grpSp>
      <p:grpSp>
        <p:nvGrpSpPr>
          <p:cNvPr id="485" name="Google Shape;485;p21"/>
          <p:cNvGrpSpPr/>
          <p:nvPr/>
        </p:nvGrpSpPr>
        <p:grpSpPr>
          <a:xfrm>
            <a:off x="5522712" y="1460299"/>
            <a:ext cx="360474" cy="2701451"/>
            <a:chOff x="5522712" y="1460299"/>
            <a:chExt cx="360474" cy="2701451"/>
          </a:xfrm>
        </p:grpSpPr>
        <p:sp>
          <p:nvSpPr>
            <p:cNvPr id="486" name="Google Shape;486;p21"/>
            <p:cNvSpPr txBox="1"/>
            <p:nvPr/>
          </p:nvSpPr>
          <p:spPr>
            <a:xfrm rot="-5400000">
              <a:off x="4761075" y="2706600"/>
              <a:ext cx="18552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chemeClr val="accent3"/>
                  </a:solidFill>
                  <a:latin typeface="Arial"/>
                  <a:ea typeface="Arial"/>
                  <a:cs typeface="Arial"/>
                  <a:sym typeface="Arial"/>
                </a:rPr>
                <a:t>Feature description</a:t>
              </a:r>
              <a:endParaRPr sz="1400" b="1" i="0" u="none" strike="noStrike" cap="none">
                <a:solidFill>
                  <a:schemeClr val="accent3"/>
                </a:solidFill>
                <a:latin typeface="Arial"/>
                <a:ea typeface="Arial"/>
                <a:cs typeface="Arial"/>
                <a:sym typeface="Arial"/>
              </a:endParaRPr>
            </a:p>
          </p:txBody>
        </p:sp>
        <p:cxnSp>
          <p:nvCxnSpPr>
            <p:cNvPr id="487" name="Google Shape;487;p21"/>
            <p:cNvCxnSpPr>
              <a:endCxn id="486" idx="1"/>
            </p:cNvCxnSpPr>
            <p:nvPr/>
          </p:nvCxnSpPr>
          <p:spPr>
            <a:xfrm rot="10800000">
              <a:off x="5688675" y="3766050"/>
              <a:ext cx="8700" cy="395700"/>
            </a:xfrm>
            <a:prstGeom prst="straightConnector1">
              <a:avLst/>
            </a:prstGeom>
            <a:noFill/>
            <a:ln w="19050" cap="flat" cmpd="sng">
              <a:solidFill>
                <a:srgbClr val="000000"/>
              </a:solidFill>
              <a:prstDash val="solid"/>
              <a:round/>
              <a:headEnd type="none" w="sm" len="sm"/>
              <a:tailEnd type="none" w="sm" len="sm"/>
            </a:ln>
          </p:spPr>
        </p:cxnSp>
        <p:pic>
          <p:nvPicPr>
            <p:cNvPr id="488" name="Google Shape;488;p21"/>
            <p:cNvPicPr preferRelativeResize="0"/>
            <p:nvPr/>
          </p:nvPicPr>
          <p:blipFill rotWithShape="1">
            <a:blip r:embed="rId3">
              <a:alphaModFix/>
            </a:blip>
            <a:srcRect l="4895" t="29090" r="83667" b="54179"/>
            <a:stretch/>
          </p:blipFill>
          <p:spPr>
            <a:xfrm>
              <a:off x="5522712" y="1460299"/>
              <a:ext cx="360474" cy="508699"/>
            </a:xfrm>
            <a:prstGeom prst="rect">
              <a:avLst/>
            </a:prstGeom>
            <a:noFill/>
            <a:ln>
              <a:noFill/>
            </a:ln>
          </p:spPr>
        </p:pic>
      </p:grpSp>
      <p:grpSp>
        <p:nvGrpSpPr>
          <p:cNvPr id="489" name="Google Shape;489;p21"/>
          <p:cNvGrpSpPr/>
          <p:nvPr/>
        </p:nvGrpSpPr>
        <p:grpSpPr>
          <a:xfrm>
            <a:off x="1626600" y="1609400"/>
            <a:ext cx="360474" cy="2552350"/>
            <a:chOff x="1626600" y="1609400"/>
            <a:chExt cx="360474" cy="2552350"/>
          </a:xfrm>
        </p:grpSpPr>
        <p:sp>
          <p:nvSpPr>
            <p:cNvPr id="490" name="Google Shape;490;p21"/>
            <p:cNvSpPr txBox="1"/>
            <p:nvPr/>
          </p:nvSpPr>
          <p:spPr>
            <a:xfrm rot="-5400000">
              <a:off x="984825" y="2816550"/>
              <a:ext cx="16353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Create documnet</a:t>
              </a:r>
              <a:endParaRPr sz="1400" b="1" i="0" u="none" strike="noStrike" cap="none">
                <a:solidFill>
                  <a:srgbClr val="000000"/>
                </a:solidFill>
                <a:latin typeface="Arial"/>
                <a:ea typeface="Arial"/>
                <a:cs typeface="Arial"/>
                <a:sym typeface="Arial"/>
              </a:endParaRPr>
            </a:p>
          </p:txBody>
        </p:sp>
        <p:pic>
          <p:nvPicPr>
            <p:cNvPr id="491" name="Google Shape;491;p21"/>
            <p:cNvPicPr preferRelativeResize="0"/>
            <p:nvPr/>
          </p:nvPicPr>
          <p:blipFill rotWithShape="1">
            <a:blip r:embed="rId3">
              <a:alphaModFix/>
            </a:blip>
            <a:srcRect l="36352" t="2682" r="51616" b="81107"/>
            <a:stretch/>
          </p:blipFill>
          <p:spPr>
            <a:xfrm>
              <a:off x="1626600" y="1609400"/>
              <a:ext cx="360474" cy="468599"/>
            </a:xfrm>
            <a:prstGeom prst="rect">
              <a:avLst/>
            </a:prstGeom>
            <a:noFill/>
            <a:ln>
              <a:noFill/>
            </a:ln>
          </p:spPr>
        </p:pic>
        <p:cxnSp>
          <p:nvCxnSpPr>
            <p:cNvPr id="492" name="Google Shape;492;p21"/>
            <p:cNvCxnSpPr>
              <a:endCxn id="490" idx="1"/>
            </p:cNvCxnSpPr>
            <p:nvPr/>
          </p:nvCxnSpPr>
          <p:spPr>
            <a:xfrm rot="10800000">
              <a:off x="1802475" y="3766050"/>
              <a:ext cx="8700" cy="395700"/>
            </a:xfrm>
            <a:prstGeom prst="straightConnector1">
              <a:avLst/>
            </a:prstGeom>
            <a:noFill/>
            <a:ln w="19050" cap="flat" cmpd="sng">
              <a:solidFill>
                <a:srgbClr val="000000"/>
              </a:solidFill>
              <a:prstDash val="solid"/>
              <a:round/>
              <a:headEnd type="none" w="sm" len="sm"/>
              <a:tailEnd type="none" w="sm" len="sm"/>
            </a:ln>
          </p:spPr>
        </p:cxnSp>
      </p:grpSp>
      <p:grpSp>
        <p:nvGrpSpPr>
          <p:cNvPr id="493" name="Google Shape;493;p21"/>
          <p:cNvGrpSpPr/>
          <p:nvPr/>
        </p:nvGrpSpPr>
        <p:grpSpPr>
          <a:xfrm>
            <a:off x="4542025" y="1945950"/>
            <a:ext cx="360474" cy="2215800"/>
            <a:chOff x="4542025" y="1945950"/>
            <a:chExt cx="360474" cy="2215800"/>
          </a:xfrm>
        </p:grpSpPr>
        <p:pic>
          <p:nvPicPr>
            <p:cNvPr id="494" name="Google Shape;494;p21"/>
            <p:cNvPicPr preferRelativeResize="0"/>
            <p:nvPr/>
          </p:nvPicPr>
          <p:blipFill rotWithShape="1">
            <a:blip r:embed="rId3">
              <a:alphaModFix/>
            </a:blip>
            <a:srcRect l="36352" t="2682" r="51616" b="81107"/>
            <a:stretch/>
          </p:blipFill>
          <p:spPr>
            <a:xfrm>
              <a:off x="4542025" y="1945950"/>
              <a:ext cx="360474" cy="468599"/>
            </a:xfrm>
            <a:prstGeom prst="rect">
              <a:avLst/>
            </a:prstGeom>
            <a:noFill/>
            <a:ln>
              <a:noFill/>
            </a:ln>
          </p:spPr>
        </p:pic>
        <p:sp>
          <p:nvSpPr>
            <p:cNvPr id="495" name="Google Shape;495;p21"/>
            <p:cNvSpPr txBox="1"/>
            <p:nvPr/>
          </p:nvSpPr>
          <p:spPr>
            <a:xfrm rot="-5400000">
              <a:off x="4012275" y="2948400"/>
              <a:ext cx="13716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Color change</a:t>
              </a:r>
              <a:endParaRPr sz="1400" b="1" i="0" u="none" strike="noStrike" cap="none">
                <a:solidFill>
                  <a:srgbClr val="000000"/>
                </a:solidFill>
                <a:latin typeface="Arial"/>
                <a:ea typeface="Arial"/>
                <a:cs typeface="Arial"/>
                <a:sym typeface="Arial"/>
              </a:endParaRPr>
            </a:p>
          </p:txBody>
        </p:sp>
        <p:cxnSp>
          <p:nvCxnSpPr>
            <p:cNvPr id="496" name="Google Shape;496;p21"/>
            <p:cNvCxnSpPr>
              <a:endCxn id="495" idx="1"/>
            </p:cNvCxnSpPr>
            <p:nvPr/>
          </p:nvCxnSpPr>
          <p:spPr>
            <a:xfrm rot="10800000">
              <a:off x="4698075" y="3766050"/>
              <a:ext cx="8700" cy="395700"/>
            </a:xfrm>
            <a:prstGeom prst="straightConnector1">
              <a:avLst/>
            </a:prstGeom>
            <a:noFill/>
            <a:ln w="19050" cap="flat" cmpd="sng">
              <a:solidFill>
                <a:srgbClr val="000000"/>
              </a:solidFill>
              <a:prstDash val="solid"/>
              <a:round/>
              <a:headEnd type="none" w="sm" len="sm"/>
              <a:tailEnd type="none" w="sm" len="sm"/>
            </a:ln>
          </p:spPr>
        </p:cxnSp>
      </p:grpSp>
      <p:grpSp>
        <p:nvGrpSpPr>
          <p:cNvPr id="497" name="Google Shape;497;p21"/>
          <p:cNvGrpSpPr/>
          <p:nvPr/>
        </p:nvGrpSpPr>
        <p:grpSpPr>
          <a:xfrm>
            <a:off x="6503400" y="1835200"/>
            <a:ext cx="360474" cy="2326550"/>
            <a:chOff x="6503400" y="1835200"/>
            <a:chExt cx="360474" cy="2326550"/>
          </a:xfrm>
        </p:grpSpPr>
        <p:pic>
          <p:nvPicPr>
            <p:cNvPr id="498" name="Google Shape;498;p21"/>
            <p:cNvPicPr preferRelativeResize="0"/>
            <p:nvPr/>
          </p:nvPicPr>
          <p:blipFill rotWithShape="1">
            <a:blip r:embed="rId3">
              <a:alphaModFix/>
            </a:blip>
            <a:srcRect l="36352" t="2682" r="51616" b="81107"/>
            <a:stretch/>
          </p:blipFill>
          <p:spPr>
            <a:xfrm>
              <a:off x="6503400" y="1835200"/>
              <a:ext cx="360474" cy="468599"/>
            </a:xfrm>
            <a:prstGeom prst="rect">
              <a:avLst/>
            </a:prstGeom>
            <a:noFill/>
            <a:ln>
              <a:noFill/>
            </a:ln>
          </p:spPr>
        </p:pic>
        <p:sp>
          <p:nvSpPr>
            <p:cNvPr id="499" name="Google Shape;499;p21"/>
            <p:cNvSpPr txBox="1"/>
            <p:nvPr/>
          </p:nvSpPr>
          <p:spPr>
            <a:xfrm rot="-5400000">
              <a:off x="5914275" y="2869200"/>
              <a:ext cx="15300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Company logo</a:t>
              </a:r>
              <a:endParaRPr sz="1400" b="1" i="0" u="none" strike="noStrike" cap="none">
                <a:solidFill>
                  <a:srgbClr val="000000"/>
                </a:solidFill>
                <a:latin typeface="Arial"/>
                <a:ea typeface="Arial"/>
                <a:cs typeface="Arial"/>
                <a:sym typeface="Arial"/>
              </a:endParaRPr>
            </a:p>
          </p:txBody>
        </p:sp>
        <p:cxnSp>
          <p:nvCxnSpPr>
            <p:cNvPr id="500" name="Google Shape;500;p21"/>
            <p:cNvCxnSpPr>
              <a:endCxn id="499" idx="1"/>
            </p:cNvCxnSpPr>
            <p:nvPr/>
          </p:nvCxnSpPr>
          <p:spPr>
            <a:xfrm rot="10800000">
              <a:off x="6679275" y="3766050"/>
              <a:ext cx="8700" cy="395700"/>
            </a:xfrm>
            <a:prstGeom prst="straightConnector1">
              <a:avLst/>
            </a:prstGeom>
            <a:noFill/>
            <a:ln w="19050" cap="flat" cmpd="sng">
              <a:solidFill>
                <a:srgbClr val="000000"/>
              </a:solidFill>
              <a:prstDash val="solid"/>
              <a:round/>
              <a:headEnd type="none" w="sm" len="sm"/>
              <a:tailEnd type="none" w="sm" len="sm"/>
            </a:ln>
          </p:spPr>
        </p:cxnSp>
      </p:grpSp>
      <p:grpSp>
        <p:nvGrpSpPr>
          <p:cNvPr id="501" name="Google Shape;501;p21"/>
          <p:cNvGrpSpPr/>
          <p:nvPr/>
        </p:nvGrpSpPr>
        <p:grpSpPr>
          <a:xfrm>
            <a:off x="3547450" y="2036025"/>
            <a:ext cx="360474" cy="2125725"/>
            <a:chOff x="3547450" y="2036025"/>
            <a:chExt cx="360474" cy="2125725"/>
          </a:xfrm>
        </p:grpSpPr>
        <p:sp>
          <p:nvSpPr>
            <p:cNvPr id="502" name="Google Shape;502;p21"/>
            <p:cNvSpPr txBox="1"/>
            <p:nvPr/>
          </p:nvSpPr>
          <p:spPr>
            <a:xfrm rot="-5400000">
              <a:off x="3074475" y="3001200"/>
              <a:ext cx="1266000" cy="2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45818E"/>
                  </a:solidFill>
                  <a:latin typeface="Arial"/>
                  <a:ea typeface="Arial"/>
                  <a:cs typeface="Arial"/>
                  <a:sym typeface="Arial"/>
                </a:rPr>
                <a:t>Grammar fix</a:t>
              </a:r>
              <a:endParaRPr sz="1400" b="1" i="0" u="none" strike="noStrike" cap="none">
                <a:solidFill>
                  <a:srgbClr val="45818E"/>
                </a:solidFill>
                <a:latin typeface="Arial"/>
                <a:ea typeface="Arial"/>
                <a:cs typeface="Arial"/>
                <a:sym typeface="Arial"/>
              </a:endParaRPr>
            </a:p>
          </p:txBody>
        </p:sp>
        <p:cxnSp>
          <p:nvCxnSpPr>
            <p:cNvPr id="503" name="Google Shape;503;p21"/>
            <p:cNvCxnSpPr>
              <a:endCxn id="502" idx="1"/>
            </p:cNvCxnSpPr>
            <p:nvPr/>
          </p:nvCxnSpPr>
          <p:spPr>
            <a:xfrm rot="10800000">
              <a:off x="3707475" y="3766050"/>
              <a:ext cx="8700" cy="395700"/>
            </a:xfrm>
            <a:prstGeom prst="straightConnector1">
              <a:avLst/>
            </a:prstGeom>
            <a:noFill/>
            <a:ln w="19050" cap="flat" cmpd="sng">
              <a:solidFill>
                <a:srgbClr val="000000"/>
              </a:solidFill>
              <a:prstDash val="solid"/>
              <a:round/>
              <a:headEnd type="none" w="sm" len="sm"/>
              <a:tailEnd type="none" w="sm" len="sm"/>
            </a:ln>
          </p:spPr>
        </p:cxnSp>
        <p:pic>
          <p:nvPicPr>
            <p:cNvPr id="504" name="Google Shape;504;p21"/>
            <p:cNvPicPr preferRelativeResize="0"/>
            <p:nvPr/>
          </p:nvPicPr>
          <p:blipFill rotWithShape="1">
            <a:blip r:embed="rId4">
              <a:alphaModFix/>
            </a:blip>
            <a:srcRect l="39019" t="3452" r="37848" b="64834"/>
            <a:stretch/>
          </p:blipFill>
          <p:spPr>
            <a:xfrm>
              <a:off x="3547450" y="2036025"/>
              <a:ext cx="360474" cy="494200"/>
            </a:xfrm>
            <a:prstGeom prst="rect">
              <a:avLst/>
            </a:prstGeom>
            <a:noFill/>
            <a:ln>
              <a:noFill/>
            </a:ln>
          </p:spPr>
        </p:pic>
      </p:grpSp>
      <p:sp>
        <p:nvSpPr>
          <p:cNvPr id="505" name="Google Shape;505;p21"/>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Git Branches</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9"/>
                                        </p:tgtEl>
                                        <p:attrNameLst>
                                          <p:attrName>style.visibility</p:attrName>
                                        </p:attrNameLst>
                                      </p:cBhvr>
                                      <p:to>
                                        <p:strVal val="visible"/>
                                      </p:to>
                                    </p:set>
                                    <p:animEffect transition="in" filter="fade">
                                      <p:cBhvr>
                                        <p:cTn id="7" dur="1000"/>
                                        <p:tgtEl>
                                          <p:spTgt spid="4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81"/>
                                        </p:tgtEl>
                                        <p:attrNameLst>
                                          <p:attrName>style.visibility</p:attrName>
                                        </p:attrNameLst>
                                      </p:cBhvr>
                                      <p:to>
                                        <p:strVal val="visible"/>
                                      </p:to>
                                    </p:set>
                                    <p:animEffect transition="in" filter="fade">
                                      <p:cBhvr>
                                        <p:cTn id="12" dur="1000"/>
                                        <p:tgtEl>
                                          <p:spTgt spid="48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1"/>
                                        </p:tgtEl>
                                        <p:attrNameLst>
                                          <p:attrName>style.visibility</p:attrName>
                                        </p:attrNameLst>
                                      </p:cBhvr>
                                      <p:to>
                                        <p:strVal val="visible"/>
                                      </p:to>
                                    </p:set>
                                    <p:animEffect transition="in" filter="fade">
                                      <p:cBhvr>
                                        <p:cTn id="17" dur="1000"/>
                                        <p:tgtEl>
                                          <p:spTgt spid="50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93"/>
                                        </p:tgtEl>
                                        <p:attrNameLst>
                                          <p:attrName>style.visibility</p:attrName>
                                        </p:attrNameLst>
                                      </p:cBhvr>
                                      <p:to>
                                        <p:strVal val="visible"/>
                                      </p:to>
                                    </p:set>
                                    <p:animEffect transition="in" filter="fade">
                                      <p:cBhvr>
                                        <p:cTn id="22" dur="1000"/>
                                        <p:tgtEl>
                                          <p:spTgt spid="49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85"/>
                                        </p:tgtEl>
                                        <p:attrNameLst>
                                          <p:attrName>style.visibility</p:attrName>
                                        </p:attrNameLst>
                                      </p:cBhvr>
                                      <p:to>
                                        <p:strVal val="visible"/>
                                      </p:to>
                                    </p:set>
                                    <p:animEffect transition="in" filter="fade">
                                      <p:cBhvr>
                                        <p:cTn id="27" dur="1000"/>
                                        <p:tgtEl>
                                          <p:spTgt spid="48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97"/>
                                        </p:tgtEl>
                                        <p:attrNameLst>
                                          <p:attrName>style.visibility</p:attrName>
                                        </p:attrNameLst>
                                      </p:cBhvr>
                                      <p:to>
                                        <p:strVal val="visible"/>
                                      </p:to>
                                    </p:set>
                                    <p:animEffect transition="in" filter="fade">
                                      <p:cBhvr>
                                        <p:cTn id="32" dur="1000"/>
                                        <p:tgtEl>
                                          <p:spTgt spid="4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2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15</a:t>
            </a:fld>
            <a:endParaRPr/>
          </a:p>
        </p:txBody>
      </p:sp>
      <p:sp>
        <p:nvSpPr>
          <p:cNvPr id="511" name="Google Shape;511;p22"/>
          <p:cNvSpPr txBox="1"/>
          <p:nvPr/>
        </p:nvSpPr>
        <p:spPr>
          <a:xfrm>
            <a:off x="223875" y="895950"/>
            <a:ext cx="4266000" cy="46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tr-TR" sz="2200" b="1" i="0" u="none" strike="noStrike" cap="none">
                <a:solidFill>
                  <a:srgbClr val="FF9900"/>
                </a:solidFill>
                <a:latin typeface="Raleway"/>
                <a:ea typeface="Raleway"/>
                <a:cs typeface="Raleway"/>
                <a:sym typeface="Raleway"/>
              </a:rPr>
              <a:t>Collaborative History Tracking</a:t>
            </a:r>
            <a:endParaRPr sz="2200" b="0" i="0" u="none" strike="noStrike" cap="none">
              <a:solidFill>
                <a:srgbClr val="FF9900"/>
              </a:solidFill>
              <a:latin typeface="Raleway"/>
              <a:ea typeface="Raleway"/>
              <a:cs typeface="Raleway"/>
              <a:sym typeface="Raleway"/>
            </a:endParaRPr>
          </a:p>
          <a:p>
            <a:pPr marL="137160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Raleway"/>
              <a:ea typeface="Raleway"/>
              <a:cs typeface="Raleway"/>
              <a:sym typeface="Raleway"/>
            </a:endParaRPr>
          </a:p>
        </p:txBody>
      </p:sp>
      <p:sp>
        <p:nvSpPr>
          <p:cNvPr id="512" name="Google Shape;512;p22"/>
          <p:cNvSpPr txBox="1"/>
          <p:nvPr/>
        </p:nvSpPr>
        <p:spPr>
          <a:xfrm>
            <a:off x="1565025" y="4053250"/>
            <a:ext cx="5539200" cy="5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tr-TR" sz="4000" b="0" i="0" u="none" strike="noStrike" cap="none">
                <a:solidFill>
                  <a:srgbClr val="666666"/>
                </a:solidFill>
                <a:latin typeface="Caveat"/>
                <a:ea typeface="Caveat"/>
                <a:cs typeface="Caveat"/>
                <a:sym typeface="Caveat"/>
              </a:rPr>
              <a:t>T i m e   a n d   V e r s i o n s</a:t>
            </a:r>
            <a:endParaRPr sz="4000" b="0" i="0" u="none" strike="noStrike" cap="none">
              <a:solidFill>
                <a:srgbClr val="666666"/>
              </a:solidFill>
              <a:latin typeface="Caveat"/>
              <a:ea typeface="Caveat"/>
              <a:cs typeface="Caveat"/>
              <a:sym typeface="Caveat"/>
            </a:endParaRPr>
          </a:p>
        </p:txBody>
      </p:sp>
      <p:cxnSp>
        <p:nvCxnSpPr>
          <p:cNvPr id="513" name="Google Shape;513;p22"/>
          <p:cNvCxnSpPr/>
          <p:nvPr/>
        </p:nvCxnSpPr>
        <p:spPr>
          <a:xfrm rot="10800000" flipH="1">
            <a:off x="1459525" y="4176225"/>
            <a:ext cx="5873400" cy="17700"/>
          </a:xfrm>
          <a:prstGeom prst="straightConnector1">
            <a:avLst/>
          </a:prstGeom>
          <a:noFill/>
          <a:ln w="38100" cap="flat" cmpd="sng">
            <a:solidFill>
              <a:schemeClr val="dk2"/>
            </a:solidFill>
            <a:prstDash val="dot"/>
            <a:round/>
            <a:headEnd type="none" w="sm" len="sm"/>
            <a:tailEnd type="triangle" w="med" len="med"/>
          </a:ln>
        </p:spPr>
      </p:cxnSp>
      <p:grpSp>
        <p:nvGrpSpPr>
          <p:cNvPr id="514" name="Google Shape;514;p22"/>
          <p:cNvGrpSpPr/>
          <p:nvPr/>
        </p:nvGrpSpPr>
        <p:grpSpPr>
          <a:xfrm>
            <a:off x="2538050" y="2454549"/>
            <a:ext cx="2004563" cy="1628010"/>
            <a:chOff x="2538050" y="2454549"/>
            <a:chExt cx="2004563" cy="1628010"/>
          </a:xfrm>
        </p:grpSpPr>
        <p:pic>
          <p:nvPicPr>
            <p:cNvPr id="515" name="Google Shape;515;p22"/>
            <p:cNvPicPr preferRelativeResize="0"/>
            <p:nvPr/>
          </p:nvPicPr>
          <p:blipFill rotWithShape="1">
            <a:blip r:embed="rId3">
              <a:alphaModFix/>
            </a:blip>
            <a:srcRect l="4895" t="29090" r="83667" b="54179"/>
            <a:stretch/>
          </p:blipFill>
          <p:spPr>
            <a:xfrm>
              <a:off x="3342550" y="2454549"/>
              <a:ext cx="360474" cy="508699"/>
            </a:xfrm>
            <a:prstGeom prst="rect">
              <a:avLst/>
            </a:prstGeom>
            <a:noFill/>
            <a:ln>
              <a:noFill/>
            </a:ln>
          </p:spPr>
        </p:pic>
        <p:cxnSp>
          <p:nvCxnSpPr>
            <p:cNvPr id="516" name="Google Shape;516;p22"/>
            <p:cNvCxnSpPr/>
            <p:nvPr/>
          </p:nvCxnSpPr>
          <p:spPr>
            <a:xfrm>
              <a:off x="4427713" y="3959475"/>
              <a:ext cx="114900" cy="105600"/>
            </a:xfrm>
            <a:prstGeom prst="straightConnector1">
              <a:avLst/>
            </a:prstGeom>
            <a:noFill/>
            <a:ln w="19050" cap="flat" cmpd="sng">
              <a:solidFill>
                <a:srgbClr val="000000"/>
              </a:solidFill>
              <a:prstDash val="solid"/>
              <a:round/>
              <a:headEnd type="none" w="sm" len="sm"/>
              <a:tailEnd type="triangle" w="med" len="med"/>
            </a:ln>
          </p:spPr>
        </p:cxnSp>
        <p:sp>
          <p:nvSpPr>
            <p:cNvPr id="517" name="Google Shape;517;p22"/>
            <p:cNvSpPr/>
            <p:nvPr/>
          </p:nvSpPr>
          <p:spPr>
            <a:xfrm>
              <a:off x="2538050" y="3062284"/>
              <a:ext cx="1969475" cy="1020275"/>
            </a:xfrm>
            <a:custGeom>
              <a:avLst/>
              <a:gdLst/>
              <a:ahLst/>
              <a:cxnLst/>
              <a:rect l="l" t="t" r="r" b="b"/>
              <a:pathLst>
                <a:path w="78779" h="40811" extrusionOk="0">
                  <a:moveTo>
                    <a:pt x="0" y="39405"/>
                  </a:moveTo>
                  <a:cubicBezTo>
                    <a:pt x="6331" y="32840"/>
                    <a:pt x="24853" y="-219"/>
                    <a:pt x="37983" y="15"/>
                  </a:cubicBezTo>
                  <a:cubicBezTo>
                    <a:pt x="51113" y="249"/>
                    <a:pt x="71980" y="34012"/>
                    <a:pt x="78779" y="40811"/>
                  </a:cubicBezTo>
                </a:path>
              </a:pathLst>
            </a:custGeom>
            <a:noFill/>
            <a:ln w="2857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22"/>
          <p:cNvGrpSpPr/>
          <p:nvPr/>
        </p:nvGrpSpPr>
        <p:grpSpPr>
          <a:xfrm>
            <a:off x="1518150" y="2816175"/>
            <a:ext cx="1591400" cy="1266368"/>
            <a:chOff x="1518150" y="2816175"/>
            <a:chExt cx="1591400" cy="1266368"/>
          </a:xfrm>
        </p:grpSpPr>
        <p:pic>
          <p:nvPicPr>
            <p:cNvPr id="519" name="Google Shape;519;p22"/>
            <p:cNvPicPr preferRelativeResize="0"/>
            <p:nvPr/>
          </p:nvPicPr>
          <p:blipFill rotWithShape="1">
            <a:blip r:embed="rId3">
              <a:alphaModFix/>
            </a:blip>
            <a:srcRect l="36352" t="2682" r="51616" b="81107"/>
            <a:stretch/>
          </p:blipFill>
          <p:spPr>
            <a:xfrm>
              <a:off x="1943125" y="2816175"/>
              <a:ext cx="360474" cy="468599"/>
            </a:xfrm>
            <a:prstGeom prst="rect">
              <a:avLst/>
            </a:prstGeom>
            <a:noFill/>
            <a:ln>
              <a:noFill/>
            </a:ln>
          </p:spPr>
        </p:pic>
        <p:sp>
          <p:nvSpPr>
            <p:cNvPr id="520" name="Google Shape;520;p22"/>
            <p:cNvSpPr/>
            <p:nvPr/>
          </p:nvSpPr>
          <p:spPr>
            <a:xfrm>
              <a:off x="1518150" y="3378443"/>
              <a:ext cx="1591400" cy="704100"/>
            </a:xfrm>
            <a:custGeom>
              <a:avLst/>
              <a:gdLst/>
              <a:ahLst/>
              <a:cxnLst/>
              <a:rect l="l" t="t" r="r" b="b"/>
              <a:pathLst>
                <a:path w="63656" h="28164" extrusionOk="0">
                  <a:moveTo>
                    <a:pt x="0" y="26758"/>
                  </a:moveTo>
                  <a:cubicBezTo>
                    <a:pt x="4220" y="22303"/>
                    <a:pt x="14712" y="-205"/>
                    <a:pt x="25321" y="29"/>
                  </a:cubicBezTo>
                  <a:cubicBezTo>
                    <a:pt x="35930" y="263"/>
                    <a:pt x="57267" y="23475"/>
                    <a:pt x="63656" y="28164"/>
                  </a:cubicBezTo>
                </a:path>
              </a:pathLst>
            </a:custGeom>
            <a:noFill/>
            <a:ln w="2857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1" name="Google Shape;521;p22"/>
            <p:cNvCxnSpPr/>
            <p:nvPr/>
          </p:nvCxnSpPr>
          <p:spPr>
            <a:xfrm>
              <a:off x="2968875" y="3959475"/>
              <a:ext cx="114300" cy="96600"/>
            </a:xfrm>
            <a:prstGeom prst="straightConnector1">
              <a:avLst/>
            </a:prstGeom>
            <a:noFill/>
            <a:ln w="19050" cap="flat" cmpd="sng">
              <a:solidFill>
                <a:srgbClr val="000000"/>
              </a:solidFill>
              <a:prstDash val="solid"/>
              <a:round/>
              <a:headEnd type="none" w="sm" len="sm"/>
              <a:tailEnd type="triangle" w="med" len="med"/>
            </a:ln>
          </p:spPr>
        </p:cxnSp>
      </p:grpSp>
      <p:grpSp>
        <p:nvGrpSpPr>
          <p:cNvPr id="522" name="Google Shape;522;p22"/>
          <p:cNvGrpSpPr/>
          <p:nvPr/>
        </p:nvGrpSpPr>
        <p:grpSpPr>
          <a:xfrm>
            <a:off x="5641725" y="2389949"/>
            <a:ext cx="1204550" cy="1745301"/>
            <a:chOff x="5641725" y="2389949"/>
            <a:chExt cx="1204550" cy="1745301"/>
          </a:xfrm>
        </p:grpSpPr>
        <p:pic>
          <p:nvPicPr>
            <p:cNvPr id="523" name="Google Shape;523;p22"/>
            <p:cNvPicPr preferRelativeResize="0"/>
            <p:nvPr/>
          </p:nvPicPr>
          <p:blipFill rotWithShape="1">
            <a:blip r:embed="rId3">
              <a:alphaModFix/>
            </a:blip>
            <a:srcRect l="36352" t="2682" r="51616" b="81107"/>
            <a:stretch/>
          </p:blipFill>
          <p:spPr>
            <a:xfrm>
              <a:off x="6181000" y="2398400"/>
              <a:ext cx="360474" cy="468599"/>
            </a:xfrm>
            <a:prstGeom prst="rect">
              <a:avLst/>
            </a:prstGeom>
            <a:noFill/>
            <a:ln>
              <a:noFill/>
            </a:ln>
          </p:spPr>
        </p:pic>
        <p:sp>
          <p:nvSpPr>
            <p:cNvPr id="524" name="Google Shape;524;p22"/>
            <p:cNvSpPr/>
            <p:nvPr/>
          </p:nvSpPr>
          <p:spPr>
            <a:xfrm>
              <a:off x="5641725" y="3027475"/>
              <a:ext cx="1169375" cy="1019925"/>
            </a:xfrm>
            <a:custGeom>
              <a:avLst/>
              <a:gdLst/>
              <a:ahLst/>
              <a:cxnLst/>
              <a:rect l="l" t="t" r="r" b="b"/>
              <a:pathLst>
                <a:path w="46775" h="40797" extrusionOk="0">
                  <a:moveTo>
                    <a:pt x="0" y="40797"/>
                  </a:moveTo>
                  <a:cubicBezTo>
                    <a:pt x="3107" y="33998"/>
                    <a:pt x="10844" y="0"/>
                    <a:pt x="18640" y="0"/>
                  </a:cubicBezTo>
                  <a:cubicBezTo>
                    <a:pt x="26436" y="0"/>
                    <a:pt x="42086" y="33998"/>
                    <a:pt x="46775" y="40797"/>
                  </a:cubicBezTo>
                </a:path>
              </a:pathLst>
            </a:custGeom>
            <a:noFill/>
            <a:ln w="2857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5" name="Google Shape;525;p22"/>
            <p:cNvCxnSpPr/>
            <p:nvPr/>
          </p:nvCxnSpPr>
          <p:spPr>
            <a:xfrm>
              <a:off x="6770075" y="3985850"/>
              <a:ext cx="76200" cy="149400"/>
            </a:xfrm>
            <a:prstGeom prst="straightConnector1">
              <a:avLst/>
            </a:prstGeom>
            <a:noFill/>
            <a:ln w="19050" cap="flat" cmpd="sng">
              <a:solidFill>
                <a:srgbClr val="000000"/>
              </a:solidFill>
              <a:prstDash val="solid"/>
              <a:round/>
              <a:headEnd type="none" w="sm" len="sm"/>
              <a:tailEnd type="triangle" w="med" len="med"/>
            </a:ln>
          </p:spPr>
        </p:cxnSp>
        <p:pic>
          <p:nvPicPr>
            <p:cNvPr id="526" name="Google Shape;526;p22"/>
            <p:cNvPicPr preferRelativeResize="0"/>
            <p:nvPr/>
          </p:nvPicPr>
          <p:blipFill rotWithShape="1">
            <a:blip r:embed="rId3">
              <a:alphaModFix/>
            </a:blip>
            <a:srcRect l="4895" t="29090" r="83667" b="54179"/>
            <a:stretch/>
          </p:blipFill>
          <p:spPr>
            <a:xfrm>
              <a:off x="5842500" y="2389949"/>
              <a:ext cx="360474" cy="508699"/>
            </a:xfrm>
            <a:prstGeom prst="rect">
              <a:avLst/>
            </a:prstGeom>
            <a:noFill/>
            <a:ln>
              <a:noFill/>
            </a:ln>
          </p:spPr>
        </p:pic>
      </p:grpSp>
      <p:grpSp>
        <p:nvGrpSpPr>
          <p:cNvPr id="527" name="Google Shape;527;p22"/>
          <p:cNvGrpSpPr/>
          <p:nvPr/>
        </p:nvGrpSpPr>
        <p:grpSpPr>
          <a:xfrm>
            <a:off x="3698625" y="3133475"/>
            <a:ext cx="2450150" cy="998775"/>
            <a:chOff x="3698625" y="3133475"/>
            <a:chExt cx="2450150" cy="998775"/>
          </a:xfrm>
        </p:grpSpPr>
        <p:sp>
          <p:nvSpPr>
            <p:cNvPr id="528" name="Google Shape;528;p22"/>
            <p:cNvSpPr/>
            <p:nvPr/>
          </p:nvSpPr>
          <p:spPr>
            <a:xfrm>
              <a:off x="3698625" y="3738917"/>
              <a:ext cx="2373925" cy="326050"/>
            </a:xfrm>
            <a:custGeom>
              <a:avLst/>
              <a:gdLst/>
              <a:ahLst/>
              <a:cxnLst/>
              <a:rect l="l" t="t" r="r" b="b"/>
              <a:pathLst>
                <a:path w="94957" h="13042" extrusionOk="0">
                  <a:moveTo>
                    <a:pt x="0" y="11635"/>
                  </a:moveTo>
                  <a:cubicBezTo>
                    <a:pt x="7855" y="9701"/>
                    <a:pt x="31301" y="-205"/>
                    <a:pt x="47127" y="29"/>
                  </a:cubicBezTo>
                  <a:cubicBezTo>
                    <a:pt x="62953" y="264"/>
                    <a:pt x="86985" y="10873"/>
                    <a:pt x="94957" y="13042"/>
                  </a:cubicBezTo>
                </a:path>
              </a:pathLst>
            </a:custGeom>
            <a:noFill/>
            <a:ln w="2857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 name="Google Shape;529;p22"/>
            <p:cNvCxnSpPr/>
            <p:nvPr/>
          </p:nvCxnSpPr>
          <p:spPr>
            <a:xfrm>
              <a:off x="6008075" y="4062050"/>
              <a:ext cx="140700" cy="70200"/>
            </a:xfrm>
            <a:prstGeom prst="straightConnector1">
              <a:avLst/>
            </a:prstGeom>
            <a:noFill/>
            <a:ln w="19050" cap="flat" cmpd="sng">
              <a:solidFill>
                <a:srgbClr val="000000"/>
              </a:solidFill>
              <a:prstDash val="solid"/>
              <a:round/>
              <a:headEnd type="none" w="sm" len="sm"/>
              <a:tailEnd type="triangle" w="med" len="med"/>
            </a:ln>
          </p:spPr>
        </p:cxnSp>
        <p:pic>
          <p:nvPicPr>
            <p:cNvPr id="530" name="Google Shape;530;p22"/>
            <p:cNvPicPr preferRelativeResize="0"/>
            <p:nvPr/>
          </p:nvPicPr>
          <p:blipFill rotWithShape="1">
            <a:blip r:embed="rId4">
              <a:alphaModFix/>
            </a:blip>
            <a:srcRect l="39019" t="3452" r="37848" b="64834"/>
            <a:stretch/>
          </p:blipFill>
          <p:spPr>
            <a:xfrm>
              <a:off x="4705350" y="3133475"/>
              <a:ext cx="360474" cy="494200"/>
            </a:xfrm>
            <a:prstGeom prst="rect">
              <a:avLst/>
            </a:prstGeom>
            <a:noFill/>
            <a:ln>
              <a:noFill/>
            </a:ln>
          </p:spPr>
        </p:pic>
      </p:grpSp>
      <p:sp>
        <p:nvSpPr>
          <p:cNvPr id="531" name="Google Shape;531;p22"/>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Git Branches</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
        <p:nvSpPr>
          <p:cNvPr id="532" name="Google Shape;532;p22"/>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Git Branches</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8"/>
                                        </p:tgtEl>
                                        <p:attrNameLst>
                                          <p:attrName>style.visibility</p:attrName>
                                        </p:attrNameLst>
                                      </p:cBhvr>
                                      <p:to>
                                        <p:strVal val="visible"/>
                                      </p:to>
                                    </p:set>
                                    <p:animEffect transition="in" filter="fade">
                                      <p:cBhvr>
                                        <p:cTn id="7" dur="1000"/>
                                        <p:tgtEl>
                                          <p:spTgt spid="5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4"/>
                                        </p:tgtEl>
                                        <p:attrNameLst>
                                          <p:attrName>style.visibility</p:attrName>
                                        </p:attrNameLst>
                                      </p:cBhvr>
                                      <p:to>
                                        <p:strVal val="visible"/>
                                      </p:to>
                                    </p:set>
                                    <p:animEffect transition="in" filter="fade">
                                      <p:cBhvr>
                                        <p:cTn id="12" dur="1000"/>
                                        <p:tgtEl>
                                          <p:spTgt spid="5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27"/>
                                        </p:tgtEl>
                                        <p:attrNameLst>
                                          <p:attrName>style.visibility</p:attrName>
                                        </p:attrNameLst>
                                      </p:cBhvr>
                                      <p:to>
                                        <p:strVal val="visible"/>
                                      </p:to>
                                    </p:set>
                                    <p:animEffect transition="in" filter="fade">
                                      <p:cBhvr>
                                        <p:cTn id="17" dur="1000"/>
                                        <p:tgtEl>
                                          <p:spTgt spid="52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22"/>
                                        </p:tgtEl>
                                        <p:attrNameLst>
                                          <p:attrName>style.visibility</p:attrName>
                                        </p:attrNameLst>
                                      </p:cBhvr>
                                      <p:to>
                                        <p:strVal val="visible"/>
                                      </p:to>
                                    </p:set>
                                    <p:animEffect transition="in" filter="fade">
                                      <p:cBhvr>
                                        <p:cTn id="22" dur="1000"/>
                                        <p:tgtEl>
                                          <p:spTgt spid="5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2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16</a:t>
            </a:fld>
            <a:endParaRPr/>
          </a:p>
        </p:txBody>
      </p:sp>
      <p:sp>
        <p:nvSpPr>
          <p:cNvPr id="538" name="Google Shape;538;p23"/>
          <p:cNvSpPr txBox="1"/>
          <p:nvPr/>
        </p:nvSpPr>
        <p:spPr>
          <a:xfrm>
            <a:off x="223875" y="895950"/>
            <a:ext cx="4266000" cy="46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tr-TR" sz="2200" b="1" i="0" u="none" strike="noStrike" cap="none">
                <a:solidFill>
                  <a:srgbClr val="FF9900"/>
                </a:solidFill>
                <a:latin typeface="Raleway"/>
                <a:ea typeface="Raleway"/>
                <a:cs typeface="Raleway"/>
                <a:sym typeface="Raleway"/>
              </a:rPr>
              <a:t>Collaboration</a:t>
            </a:r>
            <a:endParaRPr sz="2200" b="0" i="0" u="none" strike="noStrike" cap="none">
              <a:solidFill>
                <a:srgbClr val="000000"/>
              </a:solidFill>
              <a:latin typeface="Raleway"/>
              <a:ea typeface="Raleway"/>
              <a:cs typeface="Raleway"/>
              <a:sym typeface="Raleway"/>
            </a:endParaRPr>
          </a:p>
        </p:txBody>
      </p:sp>
      <p:sp>
        <p:nvSpPr>
          <p:cNvPr id="539" name="Google Shape;539;p23"/>
          <p:cNvSpPr/>
          <p:nvPr/>
        </p:nvSpPr>
        <p:spPr>
          <a:xfrm>
            <a:off x="2252275" y="2553837"/>
            <a:ext cx="360474" cy="50869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3"/>
          <p:cNvSpPr/>
          <p:nvPr/>
        </p:nvSpPr>
        <p:spPr>
          <a:xfrm>
            <a:off x="6181000" y="2573875"/>
            <a:ext cx="360474" cy="46859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3"/>
          <p:cNvSpPr/>
          <p:nvPr/>
        </p:nvSpPr>
        <p:spPr>
          <a:xfrm>
            <a:off x="4216638" y="883150"/>
            <a:ext cx="360474" cy="49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3"/>
          <p:cNvSpPr/>
          <p:nvPr/>
        </p:nvSpPr>
        <p:spPr>
          <a:xfrm>
            <a:off x="3552375" y="2062525"/>
            <a:ext cx="1689000" cy="1491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Task 1</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Task 2</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Task 2</a:t>
            </a:r>
            <a:endParaRPr sz="1400" b="1" i="0" u="none" strike="noStrike" cap="none">
              <a:solidFill>
                <a:srgbClr val="000000"/>
              </a:solidFill>
              <a:latin typeface="Arial"/>
              <a:ea typeface="Arial"/>
              <a:cs typeface="Arial"/>
              <a:sym typeface="Arial"/>
            </a:endParaRPr>
          </a:p>
        </p:txBody>
      </p:sp>
      <p:cxnSp>
        <p:nvCxnSpPr>
          <p:cNvPr id="543" name="Google Shape;543;p23"/>
          <p:cNvCxnSpPr>
            <a:stCxn id="541" idx="2"/>
            <a:endCxn id="542" idx="0"/>
          </p:cNvCxnSpPr>
          <p:nvPr/>
        </p:nvCxnSpPr>
        <p:spPr>
          <a:xfrm>
            <a:off x="4396875" y="1377350"/>
            <a:ext cx="0" cy="685200"/>
          </a:xfrm>
          <a:prstGeom prst="straightConnector1">
            <a:avLst/>
          </a:prstGeom>
          <a:noFill/>
          <a:ln w="19050" cap="flat" cmpd="sng">
            <a:solidFill>
              <a:srgbClr val="FF0000"/>
            </a:solidFill>
            <a:prstDash val="solid"/>
            <a:round/>
            <a:headEnd type="none" w="sm" len="sm"/>
            <a:tailEnd type="triangle" w="med" len="med"/>
          </a:ln>
        </p:spPr>
      </p:cxnSp>
      <p:cxnSp>
        <p:nvCxnSpPr>
          <p:cNvPr id="544" name="Google Shape;544;p23"/>
          <p:cNvCxnSpPr>
            <a:stCxn id="540" idx="1"/>
            <a:endCxn id="542" idx="3"/>
          </p:cNvCxnSpPr>
          <p:nvPr/>
        </p:nvCxnSpPr>
        <p:spPr>
          <a:xfrm rot="10800000">
            <a:off x="5241400" y="2808175"/>
            <a:ext cx="939600" cy="0"/>
          </a:xfrm>
          <a:prstGeom prst="straightConnector1">
            <a:avLst/>
          </a:prstGeom>
          <a:noFill/>
          <a:ln w="19050" cap="flat" cmpd="sng">
            <a:solidFill>
              <a:srgbClr val="FF0000"/>
            </a:solidFill>
            <a:prstDash val="solid"/>
            <a:round/>
            <a:headEnd type="none" w="sm" len="sm"/>
            <a:tailEnd type="triangle" w="med" len="med"/>
          </a:ln>
        </p:spPr>
      </p:cxnSp>
      <p:cxnSp>
        <p:nvCxnSpPr>
          <p:cNvPr id="545" name="Google Shape;545;p23"/>
          <p:cNvCxnSpPr>
            <a:stCxn id="539" idx="3"/>
            <a:endCxn id="542" idx="1"/>
          </p:cNvCxnSpPr>
          <p:nvPr/>
        </p:nvCxnSpPr>
        <p:spPr>
          <a:xfrm>
            <a:off x="2612749" y="2808187"/>
            <a:ext cx="939600" cy="0"/>
          </a:xfrm>
          <a:prstGeom prst="straightConnector1">
            <a:avLst/>
          </a:prstGeom>
          <a:noFill/>
          <a:ln w="19050" cap="flat" cmpd="sng">
            <a:solidFill>
              <a:srgbClr val="FF0000"/>
            </a:solidFill>
            <a:prstDash val="solid"/>
            <a:round/>
            <a:headEnd type="none" w="sm" len="sm"/>
            <a:tailEnd type="triangle" w="med" len="med"/>
          </a:ln>
        </p:spPr>
      </p:cxnSp>
      <p:sp>
        <p:nvSpPr>
          <p:cNvPr id="546" name="Google Shape;546;p23"/>
          <p:cNvSpPr txBox="1"/>
          <p:nvPr/>
        </p:nvSpPr>
        <p:spPr>
          <a:xfrm>
            <a:off x="3574300" y="3680125"/>
            <a:ext cx="1743900" cy="285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Barlow"/>
                <a:ea typeface="Barlow"/>
                <a:cs typeface="Barlow"/>
                <a:sym typeface="Barlow"/>
              </a:rPr>
              <a:t>Combined Tasks</a:t>
            </a:r>
            <a:endParaRPr sz="1400" b="1" i="0" u="none" strike="noStrike" cap="none">
              <a:solidFill>
                <a:srgbClr val="000000"/>
              </a:solidFill>
              <a:latin typeface="Barlow"/>
              <a:ea typeface="Barlow"/>
              <a:cs typeface="Barlow"/>
              <a:sym typeface="Barlow"/>
            </a:endParaRPr>
          </a:p>
        </p:txBody>
      </p:sp>
      <p:pic>
        <p:nvPicPr>
          <p:cNvPr id="547" name="Google Shape;547;p23"/>
          <p:cNvPicPr preferRelativeResize="0"/>
          <p:nvPr/>
        </p:nvPicPr>
        <p:blipFill rotWithShape="1">
          <a:blip r:embed="rId3">
            <a:alphaModFix/>
          </a:blip>
          <a:srcRect l="4895" t="29090" r="83667" b="54179"/>
          <a:stretch/>
        </p:blipFill>
        <p:spPr>
          <a:xfrm>
            <a:off x="2252275" y="2553824"/>
            <a:ext cx="360474" cy="508699"/>
          </a:xfrm>
          <a:prstGeom prst="rect">
            <a:avLst/>
          </a:prstGeom>
          <a:noFill/>
          <a:ln>
            <a:noFill/>
          </a:ln>
        </p:spPr>
      </p:pic>
      <p:pic>
        <p:nvPicPr>
          <p:cNvPr id="548" name="Google Shape;548;p23"/>
          <p:cNvPicPr preferRelativeResize="0"/>
          <p:nvPr/>
        </p:nvPicPr>
        <p:blipFill rotWithShape="1">
          <a:blip r:embed="rId3">
            <a:alphaModFix/>
          </a:blip>
          <a:srcRect l="36352" t="2682" r="51616" b="81107"/>
          <a:stretch/>
        </p:blipFill>
        <p:spPr>
          <a:xfrm>
            <a:off x="4216637" y="895950"/>
            <a:ext cx="360474" cy="468599"/>
          </a:xfrm>
          <a:prstGeom prst="rect">
            <a:avLst/>
          </a:prstGeom>
          <a:noFill/>
          <a:ln>
            <a:noFill/>
          </a:ln>
        </p:spPr>
      </p:pic>
      <p:pic>
        <p:nvPicPr>
          <p:cNvPr id="549" name="Google Shape;549;p23"/>
          <p:cNvPicPr preferRelativeResize="0"/>
          <p:nvPr/>
        </p:nvPicPr>
        <p:blipFill rotWithShape="1">
          <a:blip r:embed="rId4">
            <a:alphaModFix/>
          </a:blip>
          <a:srcRect l="39019" t="3452" r="37848" b="64834"/>
          <a:stretch/>
        </p:blipFill>
        <p:spPr>
          <a:xfrm>
            <a:off x="6181025" y="2561075"/>
            <a:ext cx="360474" cy="494200"/>
          </a:xfrm>
          <a:prstGeom prst="rect">
            <a:avLst/>
          </a:prstGeom>
          <a:noFill/>
          <a:ln>
            <a:noFill/>
          </a:ln>
        </p:spPr>
      </p:pic>
      <p:sp>
        <p:nvSpPr>
          <p:cNvPr id="550" name="Google Shape;550;p23"/>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Git Branches</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pic>
        <p:nvPicPr>
          <p:cNvPr id="555" name="Google Shape;555;p24"/>
          <p:cNvPicPr preferRelativeResize="0"/>
          <p:nvPr/>
        </p:nvPicPr>
        <p:blipFill rotWithShape="1">
          <a:blip r:embed="rId3">
            <a:alphaModFix/>
          </a:blip>
          <a:srcRect/>
          <a:stretch/>
        </p:blipFill>
        <p:spPr>
          <a:xfrm>
            <a:off x="2070725" y="582650"/>
            <a:ext cx="4927236" cy="2524700"/>
          </a:xfrm>
          <a:prstGeom prst="rect">
            <a:avLst/>
          </a:prstGeom>
          <a:noFill/>
          <a:ln>
            <a:noFill/>
          </a:ln>
        </p:spPr>
      </p:pic>
      <p:sp>
        <p:nvSpPr>
          <p:cNvPr id="556" name="Google Shape;556;p24"/>
          <p:cNvSpPr txBox="1">
            <a:spLocks noGrp="1"/>
          </p:cNvSpPr>
          <p:nvPr>
            <p:ph type="title"/>
          </p:nvPr>
        </p:nvSpPr>
        <p:spPr>
          <a:xfrm>
            <a:off x="457200" y="192650"/>
            <a:ext cx="8154300" cy="61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Branches</a:t>
            </a:r>
            <a:endParaRPr b="1">
              <a:solidFill>
                <a:srgbClr val="429ED4"/>
              </a:solidFill>
              <a:latin typeface="Calibri"/>
              <a:ea typeface="Calibri"/>
              <a:cs typeface="Calibri"/>
              <a:sym typeface="Calibri"/>
            </a:endParaRPr>
          </a:p>
        </p:txBody>
      </p:sp>
      <p:sp>
        <p:nvSpPr>
          <p:cNvPr id="557" name="Google Shape;557;p24"/>
          <p:cNvSpPr txBox="1">
            <a:spLocks noGrp="1"/>
          </p:cNvSpPr>
          <p:nvPr>
            <p:ph type="body" idx="1"/>
          </p:nvPr>
        </p:nvSpPr>
        <p:spPr>
          <a:xfrm>
            <a:off x="877793" y="3269100"/>
            <a:ext cx="7313100" cy="1031100"/>
          </a:xfrm>
          <a:prstGeom prst="rect">
            <a:avLst/>
          </a:prstGeom>
          <a:noFill/>
          <a:ln>
            <a:noFill/>
          </a:ln>
        </p:spPr>
        <p:txBody>
          <a:bodyPr spcFirstLastPara="1" wrap="square" lIns="0" tIns="0" rIns="0" bIns="0" anchor="t" anchorCtr="0">
            <a:noAutofit/>
          </a:bodyPr>
          <a:lstStyle/>
          <a:p>
            <a:pPr marL="457200" lvl="0" indent="-381000" algn="l" rtl="0">
              <a:lnSpc>
                <a:spcPct val="110000"/>
              </a:lnSpc>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Production of the project lives on master/main branch</a:t>
            </a:r>
            <a:endParaRPr sz="2400">
              <a:solidFill>
                <a:srgbClr val="666666"/>
              </a:solidFill>
              <a:latin typeface="Calibri"/>
              <a:ea typeface="Calibri"/>
              <a:cs typeface="Calibri"/>
              <a:sym typeface="Calibri"/>
            </a:endParaRPr>
          </a:p>
          <a:p>
            <a:pPr marL="457200" lvl="0" indent="-381000" algn="l" rtl="0">
              <a:lnSpc>
                <a:spcPct val="110000"/>
              </a:lnSpc>
              <a:spcBef>
                <a:spcPts val="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Branches are reference to a commit</a:t>
            </a:r>
            <a:endParaRPr sz="2400">
              <a:solidFill>
                <a:srgbClr val="666666"/>
              </a:solidFill>
              <a:latin typeface="Calibri"/>
              <a:ea typeface="Calibri"/>
              <a:cs typeface="Calibri"/>
              <a:sym typeface="Calibri"/>
            </a:endParaRPr>
          </a:p>
        </p:txBody>
      </p:sp>
      <p:sp>
        <p:nvSpPr>
          <p:cNvPr id="558" name="Google Shape;558;p24"/>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17</a:t>
            </a:fld>
            <a:endParaRPr/>
          </a:p>
        </p:txBody>
      </p:sp>
      <p:pic>
        <p:nvPicPr>
          <p:cNvPr id="559" name="Google Shape;559;p24"/>
          <p:cNvPicPr preferRelativeResize="0"/>
          <p:nvPr/>
        </p:nvPicPr>
        <p:blipFill rotWithShape="1">
          <a:blip r:embed="rId4">
            <a:alphaModFix/>
          </a:blip>
          <a:srcRect/>
          <a:stretch/>
        </p:blipFill>
        <p:spPr>
          <a:xfrm>
            <a:off x="2615487" y="4307317"/>
            <a:ext cx="3913026" cy="507066"/>
          </a:xfrm>
          <a:prstGeom prst="rect">
            <a:avLst/>
          </a:prstGeom>
          <a:noFill/>
          <a:ln>
            <a:noFill/>
          </a:ln>
        </p:spPr>
      </p:pic>
      <mc:AlternateContent xmlns:mc="http://schemas.openxmlformats.org/markup-compatibility/2006">
        <mc:Choice xmlns:p14="http://schemas.microsoft.com/office/powerpoint/2010/main" Requires="p14">
          <p:contentPart p14:bwMode="auto" r:id="rId5">
            <p14:nvContentPartPr>
              <p14:cNvPr id="2" name="Mürekkep 1">
                <a:extLst>
                  <a:ext uri="{FF2B5EF4-FFF2-40B4-BE49-F238E27FC236}">
                    <a16:creationId xmlns:a16="http://schemas.microsoft.com/office/drawing/2014/main" id="{67438E2B-2DCE-F7F1-B03F-26A2D4472E3F}"/>
                  </a:ext>
                </a:extLst>
              </p14:cNvPr>
              <p14:cNvContentPartPr/>
              <p14:nvPr/>
            </p14:nvContentPartPr>
            <p14:xfrm>
              <a:off x="3172510" y="982820"/>
              <a:ext cx="138240" cy="163080"/>
            </p14:xfrm>
          </p:contentPart>
        </mc:Choice>
        <mc:Fallback>
          <p:pic>
            <p:nvPicPr>
              <p:cNvPr id="2" name="Mürekkep 1">
                <a:extLst>
                  <a:ext uri="{FF2B5EF4-FFF2-40B4-BE49-F238E27FC236}">
                    <a16:creationId xmlns:a16="http://schemas.microsoft.com/office/drawing/2014/main" id="{67438E2B-2DCE-F7F1-B03F-26A2D4472E3F}"/>
                  </a:ext>
                </a:extLst>
              </p:cNvPr>
              <p:cNvPicPr/>
              <p:nvPr/>
            </p:nvPicPr>
            <p:blipFill>
              <a:blip r:embed="rId6"/>
              <a:stretch>
                <a:fillRect/>
              </a:stretch>
            </p:blipFill>
            <p:spPr>
              <a:xfrm>
                <a:off x="3163510" y="973820"/>
                <a:ext cx="155880" cy="180720"/>
              </a:xfrm>
              <a:prstGeom prst="rect">
                <a:avLst/>
              </a:prstGeom>
            </p:spPr>
          </p:pic>
        </mc:Fallback>
      </mc:AlternateContent>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25"/>
          <p:cNvSpPr txBox="1">
            <a:spLocks noGrp="1"/>
          </p:cNvSpPr>
          <p:nvPr>
            <p:ph type="title"/>
          </p:nvPr>
        </p:nvSpPr>
        <p:spPr>
          <a:xfrm>
            <a:off x="457200" y="192650"/>
            <a:ext cx="8154300" cy="61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Branches</a:t>
            </a:r>
            <a:endParaRPr b="1">
              <a:solidFill>
                <a:srgbClr val="429ED4"/>
              </a:solidFill>
              <a:latin typeface="Calibri"/>
              <a:ea typeface="Calibri"/>
              <a:cs typeface="Calibri"/>
              <a:sym typeface="Calibri"/>
            </a:endParaRPr>
          </a:p>
        </p:txBody>
      </p:sp>
      <p:sp>
        <p:nvSpPr>
          <p:cNvPr id="565" name="Google Shape;565;p25"/>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18</a:t>
            </a:fld>
            <a:endParaRPr/>
          </a:p>
        </p:txBody>
      </p:sp>
      <p:pic>
        <p:nvPicPr>
          <p:cNvPr id="566" name="Google Shape;566;p25"/>
          <p:cNvPicPr preferRelativeResize="0"/>
          <p:nvPr/>
        </p:nvPicPr>
        <p:blipFill rotWithShape="1">
          <a:blip r:embed="rId3">
            <a:alphaModFix/>
          </a:blip>
          <a:srcRect/>
          <a:stretch/>
        </p:blipFill>
        <p:spPr>
          <a:xfrm>
            <a:off x="1799724" y="686875"/>
            <a:ext cx="5726491" cy="411711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6"/>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Branches</a:t>
            </a:r>
            <a:endParaRPr sz="4000">
              <a:solidFill>
                <a:srgbClr val="741B47"/>
              </a:solidFill>
              <a:latin typeface="Raleway Medium"/>
              <a:ea typeface="Raleway Medium"/>
              <a:cs typeface="Raleway Medium"/>
              <a:sym typeface="Raleway Medium"/>
            </a:endParaRPr>
          </a:p>
        </p:txBody>
      </p:sp>
      <p:sp>
        <p:nvSpPr>
          <p:cNvPr id="572" name="Google Shape;572;p26"/>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19</a:t>
            </a:fld>
            <a:endParaRPr/>
          </a:p>
        </p:txBody>
      </p:sp>
      <p:sp>
        <p:nvSpPr>
          <p:cNvPr id="573" name="Google Shape;573;p26"/>
          <p:cNvSpPr txBox="1">
            <a:spLocks noGrp="1"/>
          </p:cNvSpPr>
          <p:nvPr>
            <p:ph type="body" idx="1"/>
          </p:nvPr>
        </p:nvSpPr>
        <p:spPr>
          <a:xfrm>
            <a:off x="667450" y="686125"/>
            <a:ext cx="7717500" cy="4054500"/>
          </a:xfrm>
          <a:prstGeom prst="rect">
            <a:avLst/>
          </a:prstGeom>
          <a:noFill/>
          <a:ln>
            <a:noFill/>
          </a:ln>
        </p:spPr>
        <p:txBody>
          <a:bodyPr spcFirstLastPara="1" wrap="square" lIns="0" tIns="0" rIns="0" bIns="0" anchor="t" anchorCtr="0">
            <a:noAutofit/>
          </a:bodyPr>
          <a:lstStyle/>
          <a:p>
            <a:pPr marL="457200" lvl="0" indent="-381000" algn="l" rtl="0">
              <a:lnSpc>
                <a:spcPct val="110000"/>
              </a:lnSpc>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see local branches</a:t>
            </a:r>
            <a:endParaRPr sz="2400">
              <a:solidFill>
                <a:srgbClr val="666666"/>
              </a:solidFill>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a:solidFill>
                  <a:schemeClr val="lt1"/>
                </a:solidFill>
                <a:highlight>
                  <a:srgbClr val="434343"/>
                </a:highlight>
                <a:latin typeface="Calibri"/>
                <a:ea typeface="Calibri"/>
                <a:cs typeface="Calibri"/>
                <a:sym typeface="Calibri"/>
              </a:rPr>
              <a:t>   </a:t>
            </a:r>
            <a:r>
              <a:rPr lang="tr-TR" sz="3600" b="1">
                <a:solidFill>
                  <a:schemeClr val="lt1"/>
                </a:solidFill>
                <a:highlight>
                  <a:srgbClr val="434343"/>
                </a:highlight>
                <a:latin typeface="Calibri"/>
                <a:ea typeface="Calibri"/>
                <a:cs typeface="Calibri"/>
                <a:sym typeface="Calibri"/>
              </a:rPr>
              <a:t>git branch </a:t>
            </a:r>
            <a:r>
              <a:rPr lang="tr-TR" sz="3600" b="1">
                <a:solidFill>
                  <a:srgbClr val="434343"/>
                </a:solidFill>
                <a:highlight>
                  <a:srgbClr val="434343"/>
                </a:highlight>
                <a:latin typeface="Calibri"/>
                <a:ea typeface="Calibri"/>
                <a:cs typeface="Calibri"/>
                <a:sym typeface="Calibri"/>
              </a:rPr>
              <a:t>t</a:t>
            </a:r>
            <a:endParaRPr sz="2400">
              <a:solidFill>
                <a:srgbClr val="666666"/>
              </a:solidFill>
              <a:latin typeface="Calibri"/>
              <a:ea typeface="Calibri"/>
              <a:cs typeface="Calibri"/>
              <a:sym typeface="Calibri"/>
            </a:endParaRPr>
          </a:p>
          <a:p>
            <a:pPr marL="457200" lvl="0" indent="-381000" algn="l" rtl="0">
              <a:lnSpc>
                <a:spcPct val="110000"/>
              </a:lnSpc>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see remote branches</a:t>
            </a:r>
            <a:endParaRPr sz="2400">
              <a:solidFill>
                <a:srgbClr val="666666"/>
              </a:solidFill>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a:solidFill>
                  <a:schemeClr val="lt1"/>
                </a:solidFill>
                <a:highlight>
                  <a:srgbClr val="434343"/>
                </a:highlight>
                <a:latin typeface="Calibri"/>
                <a:ea typeface="Calibri"/>
                <a:cs typeface="Calibri"/>
                <a:sym typeface="Calibri"/>
              </a:rPr>
              <a:t>    </a:t>
            </a:r>
            <a:r>
              <a:rPr lang="tr-TR" sz="3600" b="1">
                <a:solidFill>
                  <a:schemeClr val="lt1"/>
                </a:solidFill>
                <a:highlight>
                  <a:srgbClr val="434343"/>
                </a:highlight>
                <a:latin typeface="Calibri"/>
                <a:ea typeface="Calibri"/>
                <a:cs typeface="Calibri"/>
                <a:sym typeface="Calibri"/>
              </a:rPr>
              <a:t>git branch -r </a:t>
            </a:r>
            <a:r>
              <a:rPr lang="tr-TR" sz="3600" b="1">
                <a:solidFill>
                  <a:srgbClr val="434343"/>
                </a:solidFill>
                <a:highlight>
                  <a:srgbClr val="434343"/>
                </a:highlight>
                <a:latin typeface="Calibri"/>
                <a:ea typeface="Calibri"/>
                <a:cs typeface="Calibri"/>
                <a:sym typeface="Calibri"/>
              </a:rPr>
              <a:t>t</a:t>
            </a:r>
            <a:endParaRPr sz="3600" b="1">
              <a:solidFill>
                <a:srgbClr val="434343"/>
              </a:solidFill>
              <a:highlight>
                <a:srgbClr val="434343"/>
              </a:highlight>
              <a:latin typeface="Calibri"/>
              <a:ea typeface="Calibri"/>
              <a:cs typeface="Calibri"/>
              <a:sym typeface="Calibri"/>
            </a:endParaRPr>
          </a:p>
          <a:p>
            <a:pPr marL="457200" lvl="0" indent="-381000" algn="l" rtl="0">
              <a:lnSpc>
                <a:spcPct val="110000"/>
              </a:lnSpc>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see all branches</a:t>
            </a:r>
            <a:endParaRPr sz="2400">
              <a:solidFill>
                <a:srgbClr val="666666"/>
              </a:solidFill>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a:solidFill>
                  <a:schemeClr val="lt1"/>
                </a:solidFill>
                <a:highlight>
                  <a:srgbClr val="434343"/>
                </a:highlight>
                <a:latin typeface="Calibri"/>
                <a:ea typeface="Calibri"/>
                <a:cs typeface="Calibri"/>
                <a:sym typeface="Calibri"/>
              </a:rPr>
              <a:t>    </a:t>
            </a:r>
            <a:r>
              <a:rPr lang="tr-TR" sz="3600" b="1">
                <a:solidFill>
                  <a:schemeClr val="lt1"/>
                </a:solidFill>
                <a:highlight>
                  <a:srgbClr val="434343"/>
                </a:highlight>
                <a:latin typeface="Calibri"/>
                <a:ea typeface="Calibri"/>
                <a:cs typeface="Calibri"/>
                <a:sym typeface="Calibri"/>
              </a:rPr>
              <a:t>git branch -a </a:t>
            </a:r>
            <a:r>
              <a:rPr lang="tr-TR" sz="3600" b="1">
                <a:solidFill>
                  <a:srgbClr val="434343"/>
                </a:solidFill>
                <a:highlight>
                  <a:srgbClr val="434343"/>
                </a:highlight>
                <a:latin typeface="Calibri"/>
                <a:ea typeface="Calibri"/>
                <a:cs typeface="Calibri"/>
                <a:sym typeface="Calibri"/>
              </a:rPr>
              <a:t>t</a:t>
            </a:r>
            <a:endParaRPr sz="3600" b="1">
              <a:solidFill>
                <a:srgbClr val="434343"/>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9"/>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a:t>
            </a:fld>
            <a:endParaRPr/>
          </a:p>
        </p:txBody>
      </p:sp>
      <p:sp>
        <p:nvSpPr>
          <p:cNvPr id="332" name="Google Shape;332;p9"/>
          <p:cNvSpPr txBox="1">
            <a:spLocks noGrp="1"/>
          </p:cNvSpPr>
          <p:nvPr>
            <p:ph type="ctrTitle" idx="4294967295"/>
          </p:nvPr>
        </p:nvSpPr>
        <p:spPr>
          <a:xfrm>
            <a:off x="1264525" y="0"/>
            <a:ext cx="6690600" cy="654600"/>
          </a:xfrm>
          <a:prstGeom prst="rect">
            <a:avLst/>
          </a:prstGeom>
          <a:noFill/>
          <a:ln>
            <a:noFill/>
          </a:ln>
        </p:spPr>
        <p:txBody>
          <a:bodyPr spcFirstLastPara="1" wrap="square" lIns="0" tIns="0" rIns="0" bIns="0" anchor="b" anchorCtr="0">
            <a:noAutofit/>
          </a:bodyPr>
          <a:lstStyle/>
          <a:p>
            <a:pPr marL="0" marR="0" lvl="0" indent="0" algn="ctr" rtl="0">
              <a:lnSpc>
                <a:spcPct val="80000"/>
              </a:lnSpc>
              <a:spcBef>
                <a:spcPts val="0"/>
              </a:spcBef>
              <a:spcAft>
                <a:spcPts val="0"/>
              </a:spcAft>
              <a:buClr>
                <a:schemeClr val="accent2"/>
              </a:buClr>
              <a:buSzPts val="4800"/>
              <a:buFont typeface="Raleway SemiBold"/>
              <a:buNone/>
            </a:pPr>
            <a:r>
              <a:rPr lang="tr-TR" sz="4800" b="1" i="0" u="none" strike="noStrike" cap="none">
                <a:solidFill>
                  <a:srgbClr val="429ED4"/>
                </a:solidFill>
                <a:latin typeface="Calibri"/>
                <a:ea typeface="Calibri"/>
                <a:cs typeface="Calibri"/>
                <a:sym typeface="Calibri"/>
              </a:rPr>
              <a:t>Objectives</a:t>
            </a:r>
            <a:endParaRPr sz="4800" b="1" i="0" u="none" strike="noStrike" cap="none">
              <a:solidFill>
                <a:srgbClr val="429ED4"/>
              </a:solidFill>
              <a:latin typeface="Calibri"/>
              <a:ea typeface="Calibri"/>
              <a:cs typeface="Calibri"/>
              <a:sym typeface="Calibri"/>
            </a:endParaRPr>
          </a:p>
        </p:txBody>
      </p:sp>
      <p:sp>
        <p:nvSpPr>
          <p:cNvPr id="333" name="Google Shape;333;p9"/>
          <p:cNvSpPr txBox="1">
            <a:spLocks noGrp="1"/>
          </p:cNvSpPr>
          <p:nvPr>
            <p:ph type="subTitle" idx="4294967295"/>
          </p:nvPr>
        </p:nvSpPr>
        <p:spPr>
          <a:xfrm>
            <a:off x="845725" y="1229675"/>
            <a:ext cx="7842300" cy="2529900"/>
          </a:xfrm>
          <a:prstGeom prst="rect">
            <a:avLst/>
          </a:prstGeom>
          <a:noFill/>
          <a:ln>
            <a:noFill/>
          </a:ln>
        </p:spPr>
        <p:txBody>
          <a:bodyPr spcFirstLastPara="1" wrap="square" lIns="0" tIns="0" rIns="0" bIns="0" anchor="t" anchorCtr="0">
            <a:noAutofit/>
          </a:bodyPr>
          <a:lstStyle/>
          <a:p>
            <a:pPr marL="457200" marR="0" lvl="0" indent="-381000" algn="l" rtl="0">
              <a:lnSpc>
                <a:spcPct val="110000"/>
              </a:lnSpc>
              <a:spcBef>
                <a:spcPts val="600"/>
              </a:spcBef>
              <a:spcAft>
                <a:spcPts val="0"/>
              </a:spcAft>
              <a:buClr>
                <a:schemeClr val="accent4"/>
              </a:buClr>
              <a:buSzPts val="2400"/>
              <a:buFont typeface="Calibri"/>
              <a:buChar char="▶"/>
            </a:pPr>
            <a:r>
              <a:rPr lang="tr-TR" sz="2400" b="0" i="0" u="none" strike="noStrike" cap="none">
                <a:solidFill>
                  <a:srgbClr val="666666"/>
                </a:solidFill>
                <a:latin typeface="Calibri"/>
                <a:ea typeface="Calibri"/>
                <a:cs typeface="Calibri"/>
                <a:sym typeface="Calibri"/>
              </a:rPr>
              <a:t>Branches </a:t>
            </a:r>
            <a:endParaRPr sz="2400" b="0" i="0" u="none" strike="noStrike" cap="none">
              <a:solidFill>
                <a:srgbClr val="666666"/>
              </a:solidFill>
              <a:latin typeface="Calibri"/>
              <a:ea typeface="Calibri"/>
              <a:cs typeface="Calibri"/>
              <a:sym typeface="Calibri"/>
            </a:endParaRPr>
          </a:p>
          <a:p>
            <a:pPr marL="457200" marR="0" lvl="0" indent="-381000" algn="l" rtl="0">
              <a:lnSpc>
                <a:spcPct val="115000"/>
              </a:lnSpc>
              <a:spcBef>
                <a:spcPts val="0"/>
              </a:spcBef>
              <a:spcAft>
                <a:spcPts val="0"/>
              </a:spcAft>
              <a:buClr>
                <a:schemeClr val="accent4"/>
              </a:buClr>
              <a:buSzPts val="2400"/>
              <a:buFont typeface="Calibri"/>
              <a:buChar char="▶"/>
            </a:pPr>
            <a:r>
              <a:rPr lang="tr-TR" sz="2400" b="0" i="0" u="none" strike="noStrike" cap="none">
                <a:solidFill>
                  <a:srgbClr val="666666"/>
                </a:solidFill>
                <a:latin typeface="Calibri"/>
                <a:ea typeface="Calibri"/>
                <a:cs typeface="Calibri"/>
                <a:sym typeface="Calibri"/>
              </a:rPr>
              <a:t>Merges</a:t>
            </a:r>
            <a:endParaRPr sz="2400" b="0" i="0" u="none" strike="noStrike" cap="none">
              <a:solidFill>
                <a:srgbClr val="666666"/>
              </a:solidFill>
              <a:latin typeface="Calibri"/>
              <a:ea typeface="Calibri"/>
              <a:cs typeface="Calibri"/>
              <a:sym typeface="Calibri"/>
            </a:endParaRPr>
          </a:p>
          <a:p>
            <a:pPr marL="457200" marR="0" lvl="0" indent="-381000" algn="l" rtl="0">
              <a:lnSpc>
                <a:spcPct val="115000"/>
              </a:lnSpc>
              <a:spcBef>
                <a:spcPts val="0"/>
              </a:spcBef>
              <a:spcAft>
                <a:spcPts val="0"/>
              </a:spcAft>
              <a:buClr>
                <a:schemeClr val="accent4"/>
              </a:buClr>
              <a:buSzPts val="2400"/>
              <a:buFont typeface="Calibri"/>
              <a:buChar char="▶"/>
            </a:pPr>
            <a:r>
              <a:rPr lang="tr-TR" sz="2400" b="0" i="0" u="none" strike="noStrike" cap="none">
                <a:solidFill>
                  <a:srgbClr val="666666"/>
                </a:solidFill>
                <a:latin typeface="Calibri"/>
                <a:ea typeface="Calibri"/>
                <a:cs typeface="Calibri"/>
                <a:sym typeface="Calibri"/>
              </a:rPr>
              <a:t>Conflicts</a:t>
            </a:r>
            <a:endParaRPr sz="2400" b="0" i="0" u="none" strike="noStrike" cap="none">
              <a:solidFill>
                <a:srgbClr val="666666"/>
              </a:solidFill>
              <a:latin typeface="Calibri"/>
              <a:ea typeface="Calibri"/>
              <a:cs typeface="Calibri"/>
              <a:sym typeface="Calibri"/>
            </a:endParaRPr>
          </a:p>
          <a:p>
            <a:pPr marL="0" marR="0" lvl="0" indent="0" algn="l" rtl="0">
              <a:lnSpc>
                <a:spcPct val="115000"/>
              </a:lnSpc>
              <a:spcBef>
                <a:spcPts val="0"/>
              </a:spcBef>
              <a:spcAft>
                <a:spcPts val="0"/>
              </a:spcAft>
              <a:buClr>
                <a:schemeClr val="accent1"/>
              </a:buClr>
              <a:buSzPts val="1800"/>
              <a:buFont typeface="Barlow Light"/>
              <a:buNone/>
            </a:pPr>
            <a:endParaRPr sz="2400" b="0" i="0" u="none" strike="noStrike" cap="none">
              <a:solidFill>
                <a:srgbClr val="666666"/>
              </a:solidFill>
              <a:latin typeface="Calibri"/>
              <a:ea typeface="Calibri"/>
              <a:cs typeface="Calibri"/>
              <a:sym typeface="Calibri"/>
            </a:endParaRPr>
          </a:p>
          <a:p>
            <a:pPr marL="457200" marR="0" lvl="0" indent="0" algn="l" rtl="0">
              <a:lnSpc>
                <a:spcPct val="110000"/>
              </a:lnSpc>
              <a:spcBef>
                <a:spcPts val="600"/>
              </a:spcBef>
              <a:spcAft>
                <a:spcPts val="0"/>
              </a:spcAft>
              <a:buClr>
                <a:schemeClr val="accent1"/>
              </a:buClr>
              <a:buSzPts val="1800"/>
              <a:buFont typeface="Barlow Light"/>
              <a:buNone/>
            </a:pPr>
            <a:endParaRPr sz="2400" b="0" i="0" u="none" strike="noStrike" cap="none">
              <a:solidFill>
                <a:srgbClr val="666666"/>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27"/>
          <p:cNvSpPr txBox="1">
            <a:spLocks noGrp="1"/>
          </p:cNvSpPr>
          <p:nvPr>
            <p:ph type="title"/>
          </p:nvPr>
        </p:nvSpPr>
        <p:spPr>
          <a:xfrm>
            <a:off x="457200" y="192650"/>
            <a:ext cx="8254800" cy="10827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Creating/switching branches</a:t>
            </a:r>
            <a:endParaRPr sz="4000">
              <a:solidFill>
                <a:srgbClr val="741B47"/>
              </a:solidFill>
              <a:latin typeface="Raleway Medium"/>
              <a:ea typeface="Raleway Medium"/>
              <a:cs typeface="Raleway Medium"/>
              <a:sym typeface="Raleway Medium"/>
            </a:endParaRPr>
          </a:p>
        </p:txBody>
      </p:sp>
      <p:sp>
        <p:nvSpPr>
          <p:cNvPr id="579" name="Google Shape;579;p27"/>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20</a:t>
            </a:fld>
            <a:endParaRPr/>
          </a:p>
        </p:txBody>
      </p:sp>
      <p:sp>
        <p:nvSpPr>
          <p:cNvPr id="580" name="Google Shape;580;p27"/>
          <p:cNvSpPr txBox="1">
            <a:spLocks noGrp="1"/>
          </p:cNvSpPr>
          <p:nvPr>
            <p:ph type="body" idx="1"/>
          </p:nvPr>
        </p:nvSpPr>
        <p:spPr>
          <a:xfrm>
            <a:off x="713250" y="1053975"/>
            <a:ext cx="7717500" cy="3623400"/>
          </a:xfrm>
          <a:prstGeom prst="rect">
            <a:avLst/>
          </a:prstGeom>
          <a:noFill/>
          <a:ln>
            <a:noFill/>
          </a:ln>
        </p:spPr>
        <p:txBody>
          <a:bodyPr spcFirstLastPara="1" wrap="square" lIns="0" tIns="0" rIns="0" bIns="0" anchor="t" anchorCtr="0">
            <a:noAutofit/>
          </a:bodyPr>
          <a:lstStyle/>
          <a:p>
            <a:pPr marL="457200" lvl="0" indent="-381000" algn="l" rtl="0">
              <a:lnSpc>
                <a:spcPct val="110000"/>
              </a:lnSpc>
              <a:spcBef>
                <a:spcPts val="600"/>
              </a:spcBef>
              <a:spcAft>
                <a:spcPts val="0"/>
              </a:spcAft>
              <a:buClr>
                <a:schemeClr val="accent4"/>
              </a:buClr>
              <a:buSzPts val="2400"/>
              <a:buFont typeface="Calibri"/>
              <a:buChar char="➔"/>
            </a:pPr>
            <a:r>
              <a:rPr lang="tr-TR" sz="2400" dirty="0" err="1">
                <a:solidFill>
                  <a:srgbClr val="666666"/>
                </a:solidFill>
                <a:latin typeface="Calibri"/>
                <a:ea typeface="Calibri"/>
                <a:cs typeface="Calibri"/>
                <a:sym typeface="Calibri"/>
              </a:rPr>
              <a:t>create</a:t>
            </a:r>
            <a:r>
              <a:rPr lang="tr-TR" sz="2400" dirty="0">
                <a:solidFill>
                  <a:srgbClr val="666666"/>
                </a:solidFill>
                <a:latin typeface="Calibri"/>
                <a:ea typeface="Calibri"/>
                <a:cs typeface="Calibri"/>
                <a:sym typeface="Calibri"/>
              </a:rPr>
              <a:t> a </a:t>
            </a:r>
            <a:r>
              <a:rPr lang="tr-TR" sz="2400" dirty="0" err="1">
                <a:solidFill>
                  <a:srgbClr val="666666"/>
                </a:solidFill>
                <a:latin typeface="Calibri"/>
                <a:ea typeface="Calibri"/>
                <a:cs typeface="Calibri"/>
                <a:sym typeface="Calibri"/>
              </a:rPr>
              <a:t>new</a:t>
            </a:r>
            <a:r>
              <a:rPr lang="tr-TR" sz="2400" dirty="0">
                <a:solidFill>
                  <a:srgbClr val="666666"/>
                </a:solidFill>
                <a:latin typeface="Calibri"/>
                <a:ea typeface="Calibri"/>
                <a:cs typeface="Calibri"/>
                <a:sym typeface="Calibri"/>
              </a:rPr>
              <a:t> </a:t>
            </a:r>
            <a:r>
              <a:rPr lang="tr-TR" sz="2400" dirty="0" err="1">
                <a:solidFill>
                  <a:srgbClr val="666666"/>
                </a:solidFill>
                <a:latin typeface="Calibri"/>
                <a:ea typeface="Calibri"/>
                <a:cs typeface="Calibri"/>
                <a:sym typeface="Calibri"/>
              </a:rPr>
              <a:t>branch</a:t>
            </a:r>
            <a:endParaRPr sz="2400" dirty="0">
              <a:solidFill>
                <a:srgbClr val="666666"/>
              </a:solidFill>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dirty="0">
                <a:solidFill>
                  <a:schemeClr val="lt1"/>
                </a:solidFill>
                <a:highlight>
                  <a:srgbClr val="434343"/>
                </a:highlight>
                <a:latin typeface="Calibri"/>
                <a:ea typeface="Calibri"/>
                <a:cs typeface="Calibri"/>
                <a:sym typeface="Calibri"/>
              </a:rPr>
              <a:t>   </a:t>
            </a:r>
            <a:r>
              <a:rPr lang="tr-TR" sz="3600" b="1" dirty="0">
                <a:solidFill>
                  <a:schemeClr val="lt1"/>
                </a:solidFill>
                <a:highlight>
                  <a:srgbClr val="434343"/>
                </a:highlight>
                <a:latin typeface="Calibri"/>
                <a:ea typeface="Calibri"/>
                <a:cs typeface="Calibri"/>
                <a:sym typeface="Calibri"/>
              </a:rPr>
              <a:t>git </a:t>
            </a:r>
            <a:r>
              <a:rPr lang="tr-TR" sz="3600" b="1" dirty="0" err="1">
                <a:solidFill>
                  <a:schemeClr val="lt1"/>
                </a:solidFill>
                <a:highlight>
                  <a:srgbClr val="434343"/>
                </a:highlight>
                <a:latin typeface="Calibri"/>
                <a:ea typeface="Calibri"/>
                <a:cs typeface="Calibri"/>
                <a:sym typeface="Calibri"/>
              </a:rPr>
              <a:t>branch</a:t>
            </a:r>
            <a:r>
              <a:rPr lang="tr-TR" sz="3600" b="1" dirty="0">
                <a:solidFill>
                  <a:schemeClr val="lt1"/>
                </a:solidFill>
                <a:highlight>
                  <a:srgbClr val="434343"/>
                </a:highlight>
                <a:latin typeface="Calibri"/>
                <a:ea typeface="Calibri"/>
                <a:cs typeface="Calibri"/>
                <a:sym typeface="Calibri"/>
              </a:rPr>
              <a:t> </a:t>
            </a:r>
            <a:r>
              <a:rPr lang="tr-TR" sz="3600" b="1" dirty="0" err="1">
                <a:solidFill>
                  <a:srgbClr val="FF9900"/>
                </a:solidFill>
                <a:highlight>
                  <a:srgbClr val="434343"/>
                </a:highlight>
                <a:latin typeface="Calibri"/>
                <a:ea typeface="Calibri"/>
                <a:cs typeface="Calibri"/>
                <a:sym typeface="Calibri"/>
              </a:rPr>
              <a:t>Branch</a:t>
            </a:r>
            <a:r>
              <a:rPr lang="tr-TR" sz="3600" b="1" dirty="0">
                <a:solidFill>
                  <a:srgbClr val="FF9900"/>
                </a:solidFill>
                <a:highlight>
                  <a:srgbClr val="434343"/>
                </a:highlight>
                <a:latin typeface="Calibri"/>
                <a:ea typeface="Calibri"/>
                <a:cs typeface="Calibri"/>
                <a:sym typeface="Calibri"/>
              </a:rPr>
              <a:t> name</a:t>
            </a:r>
            <a:r>
              <a:rPr lang="tr-TR" sz="3600" b="1" dirty="0">
                <a:solidFill>
                  <a:schemeClr val="lt1"/>
                </a:solidFill>
                <a:highlight>
                  <a:srgbClr val="434343"/>
                </a:highlight>
                <a:latin typeface="Calibri"/>
                <a:ea typeface="Calibri"/>
                <a:cs typeface="Calibri"/>
                <a:sym typeface="Calibri"/>
              </a:rPr>
              <a:t> </a:t>
            </a:r>
            <a:r>
              <a:rPr lang="tr-TR" sz="3600" b="1" dirty="0">
                <a:solidFill>
                  <a:srgbClr val="434343"/>
                </a:solidFill>
                <a:highlight>
                  <a:srgbClr val="434343"/>
                </a:highlight>
                <a:latin typeface="Calibri"/>
                <a:ea typeface="Calibri"/>
                <a:cs typeface="Calibri"/>
                <a:sym typeface="Calibri"/>
              </a:rPr>
              <a:t>t</a:t>
            </a:r>
            <a:endParaRPr sz="2400" dirty="0">
              <a:solidFill>
                <a:srgbClr val="666666"/>
              </a:solidFill>
              <a:latin typeface="Calibri"/>
              <a:ea typeface="Calibri"/>
              <a:cs typeface="Calibri"/>
              <a:sym typeface="Calibri"/>
            </a:endParaRPr>
          </a:p>
          <a:p>
            <a:pPr marL="457200" lvl="0" indent="-381000" algn="l" rtl="0">
              <a:lnSpc>
                <a:spcPct val="110000"/>
              </a:lnSpc>
              <a:spcBef>
                <a:spcPts val="600"/>
              </a:spcBef>
              <a:spcAft>
                <a:spcPts val="0"/>
              </a:spcAft>
              <a:buClr>
                <a:schemeClr val="accent4"/>
              </a:buClr>
              <a:buSzPts val="2400"/>
              <a:buFont typeface="Calibri"/>
              <a:buChar char="➔"/>
            </a:pPr>
            <a:r>
              <a:rPr lang="tr-TR" sz="2400" dirty="0" err="1">
                <a:solidFill>
                  <a:srgbClr val="666666"/>
                </a:solidFill>
                <a:latin typeface="Calibri"/>
                <a:ea typeface="Calibri"/>
                <a:cs typeface="Calibri"/>
                <a:sym typeface="Calibri"/>
              </a:rPr>
              <a:t>switch</a:t>
            </a:r>
            <a:r>
              <a:rPr lang="tr-TR" sz="2400" dirty="0">
                <a:solidFill>
                  <a:srgbClr val="666666"/>
                </a:solidFill>
                <a:latin typeface="Calibri"/>
                <a:ea typeface="Calibri"/>
                <a:cs typeface="Calibri"/>
                <a:sym typeface="Calibri"/>
              </a:rPr>
              <a:t> </a:t>
            </a:r>
            <a:r>
              <a:rPr lang="tr-TR" sz="2400" dirty="0" err="1">
                <a:solidFill>
                  <a:srgbClr val="666666"/>
                </a:solidFill>
                <a:latin typeface="Calibri"/>
                <a:ea typeface="Calibri"/>
                <a:cs typeface="Calibri"/>
                <a:sym typeface="Calibri"/>
              </a:rPr>
              <a:t>to</a:t>
            </a:r>
            <a:r>
              <a:rPr lang="tr-TR" sz="2400" dirty="0">
                <a:solidFill>
                  <a:srgbClr val="666666"/>
                </a:solidFill>
                <a:latin typeface="Calibri"/>
                <a:ea typeface="Calibri"/>
                <a:cs typeface="Calibri"/>
                <a:sym typeface="Calibri"/>
              </a:rPr>
              <a:t> a </a:t>
            </a:r>
            <a:r>
              <a:rPr lang="tr-TR" sz="2400" dirty="0" err="1">
                <a:solidFill>
                  <a:srgbClr val="666666"/>
                </a:solidFill>
                <a:latin typeface="Calibri"/>
                <a:ea typeface="Calibri"/>
                <a:cs typeface="Calibri"/>
                <a:sym typeface="Calibri"/>
              </a:rPr>
              <a:t>branch</a:t>
            </a:r>
            <a:endParaRPr sz="2400" dirty="0">
              <a:solidFill>
                <a:srgbClr val="666666"/>
              </a:solidFill>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dirty="0">
                <a:solidFill>
                  <a:schemeClr val="lt1"/>
                </a:solidFill>
                <a:highlight>
                  <a:srgbClr val="434343"/>
                </a:highlight>
                <a:latin typeface="Calibri"/>
                <a:ea typeface="Calibri"/>
                <a:cs typeface="Calibri"/>
                <a:sym typeface="Calibri"/>
              </a:rPr>
              <a:t>    </a:t>
            </a:r>
            <a:r>
              <a:rPr lang="tr-TR" sz="3600" b="1" dirty="0">
                <a:solidFill>
                  <a:schemeClr val="lt1"/>
                </a:solidFill>
                <a:highlight>
                  <a:srgbClr val="434343"/>
                </a:highlight>
                <a:latin typeface="Calibri"/>
                <a:ea typeface="Calibri"/>
                <a:cs typeface="Calibri"/>
                <a:sym typeface="Calibri"/>
              </a:rPr>
              <a:t>git </a:t>
            </a:r>
            <a:r>
              <a:rPr lang="tr-TR" sz="3600" b="1" dirty="0" err="1">
                <a:solidFill>
                  <a:schemeClr val="lt1"/>
                </a:solidFill>
                <a:highlight>
                  <a:srgbClr val="434343"/>
                </a:highlight>
                <a:latin typeface="Calibri"/>
                <a:ea typeface="Calibri"/>
                <a:cs typeface="Calibri"/>
                <a:sym typeface="Calibri"/>
              </a:rPr>
              <a:t>checkout</a:t>
            </a:r>
            <a:r>
              <a:rPr lang="tr-TR" sz="3600" b="1" dirty="0">
                <a:solidFill>
                  <a:schemeClr val="lt1"/>
                </a:solidFill>
                <a:highlight>
                  <a:srgbClr val="434343"/>
                </a:highlight>
                <a:latin typeface="Calibri"/>
                <a:ea typeface="Calibri"/>
                <a:cs typeface="Calibri"/>
                <a:sym typeface="Calibri"/>
              </a:rPr>
              <a:t> </a:t>
            </a:r>
            <a:r>
              <a:rPr lang="tr-TR" sz="3600" b="1" dirty="0" err="1">
                <a:solidFill>
                  <a:srgbClr val="FF9900"/>
                </a:solidFill>
                <a:highlight>
                  <a:srgbClr val="434343"/>
                </a:highlight>
                <a:latin typeface="Calibri"/>
                <a:ea typeface="Calibri"/>
                <a:cs typeface="Calibri"/>
                <a:sym typeface="Calibri"/>
              </a:rPr>
              <a:t>Branch</a:t>
            </a:r>
            <a:r>
              <a:rPr lang="tr-TR" sz="3600" b="1" dirty="0">
                <a:solidFill>
                  <a:srgbClr val="FF9900"/>
                </a:solidFill>
                <a:highlight>
                  <a:srgbClr val="434343"/>
                </a:highlight>
                <a:latin typeface="Calibri"/>
                <a:ea typeface="Calibri"/>
                <a:cs typeface="Calibri"/>
                <a:sym typeface="Calibri"/>
              </a:rPr>
              <a:t> name</a:t>
            </a:r>
            <a:r>
              <a:rPr lang="tr-TR" sz="3600" b="1" dirty="0">
                <a:solidFill>
                  <a:schemeClr val="lt1"/>
                </a:solidFill>
                <a:highlight>
                  <a:srgbClr val="434343"/>
                </a:highlight>
                <a:latin typeface="Calibri"/>
                <a:ea typeface="Calibri"/>
                <a:cs typeface="Calibri"/>
                <a:sym typeface="Calibri"/>
              </a:rPr>
              <a:t> </a:t>
            </a:r>
            <a:r>
              <a:rPr lang="tr-TR" sz="3600" b="1" dirty="0">
                <a:solidFill>
                  <a:srgbClr val="434343"/>
                </a:solidFill>
                <a:highlight>
                  <a:srgbClr val="434343"/>
                </a:highlight>
                <a:latin typeface="Calibri"/>
                <a:ea typeface="Calibri"/>
                <a:cs typeface="Calibri"/>
                <a:sym typeface="Calibri"/>
              </a:rPr>
              <a:t>t</a:t>
            </a:r>
            <a:endParaRPr sz="3600" b="1" dirty="0">
              <a:solidFill>
                <a:srgbClr val="434343"/>
              </a:solidFill>
              <a:highlight>
                <a:srgbClr val="434343"/>
              </a:highlight>
              <a:latin typeface="Calibri"/>
              <a:ea typeface="Calibri"/>
              <a:cs typeface="Calibri"/>
              <a:sym typeface="Calibri"/>
            </a:endParaRPr>
          </a:p>
          <a:p>
            <a:pPr marL="457200" lvl="0" indent="-381000" algn="l" rtl="0">
              <a:lnSpc>
                <a:spcPct val="110000"/>
              </a:lnSpc>
              <a:spcBef>
                <a:spcPts val="600"/>
              </a:spcBef>
              <a:spcAft>
                <a:spcPts val="0"/>
              </a:spcAft>
              <a:buClr>
                <a:schemeClr val="accent4"/>
              </a:buClr>
              <a:buSzPts val="2400"/>
              <a:buFont typeface="Calibri"/>
              <a:buChar char="➔"/>
            </a:pPr>
            <a:r>
              <a:rPr lang="tr-TR" sz="2400" dirty="0" err="1">
                <a:solidFill>
                  <a:srgbClr val="666666"/>
                </a:solidFill>
                <a:latin typeface="Calibri"/>
                <a:ea typeface="Calibri"/>
                <a:cs typeface="Calibri"/>
                <a:sym typeface="Calibri"/>
              </a:rPr>
              <a:t>create</a:t>
            </a:r>
            <a:r>
              <a:rPr lang="tr-TR" sz="2400" dirty="0">
                <a:solidFill>
                  <a:srgbClr val="666666"/>
                </a:solidFill>
                <a:latin typeface="Calibri"/>
                <a:ea typeface="Calibri"/>
                <a:cs typeface="Calibri"/>
                <a:sym typeface="Calibri"/>
              </a:rPr>
              <a:t> a </a:t>
            </a:r>
            <a:r>
              <a:rPr lang="tr-TR" sz="2400" dirty="0" err="1">
                <a:solidFill>
                  <a:srgbClr val="666666"/>
                </a:solidFill>
                <a:latin typeface="Calibri"/>
                <a:ea typeface="Calibri"/>
                <a:cs typeface="Calibri"/>
                <a:sym typeface="Calibri"/>
              </a:rPr>
              <a:t>new</a:t>
            </a:r>
            <a:r>
              <a:rPr lang="tr-TR" sz="2400" dirty="0">
                <a:solidFill>
                  <a:srgbClr val="666666"/>
                </a:solidFill>
                <a:latin typeface="Calibri"/>
                <a:ea typeface="Calibri"/>
                <a:cs typeface="Calibri"/>
                <a:sym typeface="Calibri"/>
              </a:rPr>
              <a:t> </a:t>
            </a:r>
            <a:r>
              <a:rPr lang="tr-TR" sz="2400" dirty="0" err="1">
                <a:solidFill>
                  <a:srgbClr val="666666"/>
                </a:solidFill>
                <a:latin typeface="Calibri"/>
                <a:ea typeface="Calibri"/>
                <a:cs typeface="Calibri"/>
                <a:sym typeface="Calibri"/>
              </a:rPr>
              <a:t>branch</a:t>
            </a:r>
            <a:r>
              <a:rPr lang="tr-TR" sz="2400" dirty="0">
                <a:solidFill>
                  <a:srgbClr val="666666"/>
                </a:solidFill>
                <a:latin typeface="Calibri"/>
                <a:ea typeface="Calibri"/>
                <a:cs typeface="Calibri"/>
                <a:sym typeface="Calibri"/>
              </a:rPr>
              <a:t> </a:t>
            </a:r>
            <a:r>
              <a:rPr lang="tr-TR" sz="2400" dirty="0" err="1">
                <a:solidFill>
                  <a:srgbClr val="666666"/>
                </a:solidFill>
                <a:latin typeface="Calibri"/>
                <a:ea typeface="Calibri"/>
                <a:cs typeface="Calibri"/>
                <a:sym typeface="Calibri"/>
              </a:rPr>
              <a:t>and</a:t>
            </a:r>
            <a:r>
              <a:rPr lang="tr-TR" sz="2400" dirty="0">
                <a:solidFill>
                  <a:srgbClr val="666666"/>
                </a:solidFill>
                <a:latin typeface="Calibri"/>
                <a:ea typeface="Calibri"/>
                <a:cs typeface="Calibri"/>
                <a:sym typeface="Calibri"/>
              </a:rPr>
              <a:t> </a:t>
            </a:r>
            <a:r>
              <a:rPr lang="tr-TR" sz="2400" dirty="0" err="1">
                <a:solidFill>
                  <a:srgbClr val="666666"/>
                </a:solidFill>
                <a:latin typeface="Calibri"/>
                <a:ea typeface="Calibri"/>
                <a:cs typeface="Calibri"/>
                <a:sym typeface="Calibri"/>
              </a:rPr>
              <a:t>switch</a:t>
            </a:r>
            <a:r>
              <a:rPr lang="tr-TR" sz="2400" dirty="0">
                <a:solidFill>
                  <a:srgbClr val="666666"/>
                </a:solidFill>
                <a:latin typeface="Calibri"/>
                <a:ea typeface="Calibri"/>
                <a:cs typeface="Calibri"/>
                <a:sym typeface="Calibri"/>
              </a:rPr>
              <a:t> </a:t>
            </a:r>
            <a:r>
              <a:rPr lang="tr-TR" sz="2400" dirty="0" err="1">
                <a:solidFill>
                  <a:srgbClr val="666666"/>
                </a:solidFill>
                <a:latin typeface="Calibri"/>
                <a:ea typeface="Calibri"/>
                <a:cs typeface="Calibri"/>
                <a:sym typeface="Calibri"/>
              </a:rPr>
              <a:t>to</a:t>
            </a:r>
            <a:r>
              <a:rPr lang="tr-TR" sz="2400" dirty="0">
                <a:solidFill>
                  <a:srgbClr val="666666"/>
                </a:solidFill>
                <a:latin typeface="Calibri"/>
                <a:ea typeface="Calibri"/>
                <a:cs typeface="Calibri"/>
                <a:sym typeface="Calibri"/>
              </a:rPr>
              <a:t> </a:t>
            </a:r>
            <a:r>
              <a:rPr lang="tr-TR" sz="2400" dirty="0" err="1">
                <a:solidFill>
                  <a:srgbClr val="666666"/>
                </a:solidFill>
                <a:latin typeface="Calibri"/>
                <a:ea typeface="Calibri"/>
                <a:cs typeface="Calibri"/>
                <a:sym typeface="Calibri"/>
              </a:rPr>
              <a:t>that</a:t>
            </a:r>
            <a:r>
              <a:rPr lang="tr-TR" sz="2400" dirty="0">
                <a:solidFill>
                  <a:srgbClr val="666666"/>
                </a:solidFill>
                <a:latin typeface="Calibri"/>
                <a:ea typeface="Calibri"/>
                <a:cs typeface="Calibri"/>
                <a:sym typeface="Calibri"/>
              </a:rPr>
              <a:t> </a:t>
            </a:r>
            <a:r>
              <a:rPr lang="tr-TR" sz="2400" dirty="0" err="1">
                <a:solidFill>
                  <a:srgbClr val="666666"/>
                </a:solidFill>
                <a:latin typeface="Calibri"/>
                <a:ea typeface="Calibri"/>
                <a:cs typeface="Calibri"/>
                <a:sym typeface="Calibri"/>
              </a:rPr>
              <a:t>branch</a:t>
            </a:r>
            <a:endParaRPr sz="2400" dirty="0">
              <a:solidFill>
                <a:srgbClr val="666666"/>
              </a:solidFill>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dirty="0">
                <a:solidFill>
                  <a:schemeClr val="lt1"/>
                </a:solidFill>
                <a:highlight>
                  <a:srgbClr val="434343"/>
                </a:highlight>
                <a:latin typeface="Calibri"/>
                <a:ea typeface="Calibri"/>
                <a:cs typeface="Calibri"/>
                <a:sym typeface="Calibri"/>
              </a:rPr>
              <a:t>    </a:t>
            </a:r>
            <a:r>
              <a:rPr lang="tr-TR" sz="3600" b="1" dirty="0">
                <a:solidFill>
                  <a:schemeClr val="lt1"/>
                </a:solidFill>
                <a:highlight>
                  <a:srgbClr val="434343"/>
                </a:highlight>
                <a:latin typeface="Calibri"/>
                <a:ea typeface="Calibri"/>
                <a:cs typeface="Calibri"/>
                <a:sym typeface="Calibri"/>
              </a:rPr>
              <a:t>git </a:t>
            </a:r>
            <a:r>
              <a:rPr lang="tr-TR" sz="3600" b="1" dirty="0" err="1">
                <a:solidFill>
                  <a:schemeClr val="lt1"/>
                </a:solidFill>
                <a:highlight>
                  <a:srgbClr val="434343"/>
                </a:highlight>
                <a:latin typeface="Calibri"/>
                <a:ea typeface="Calibri"/>
                <a:cs typeface="Calibri"/>
                <a:sym typeface="Calibri"/>
              </a:rPr>
              <a:t>checkout</a:t>
            </a:r>
            <a:r>
              <a:rPr lang="tr-TR" sz="3600" b="1" dirty="0">
                <a:solidFill>
                  <a:schemeClr val="lt1"/>
                </a:solidFill>
                <a:highlight>
                  <a:srgbClr val="434343"/>
                </a:highlight>
                <a:latin typeface="Calibri"/>
                <a:ea typeface="Calibri"/>
                <a:cs typeface="Calibri"/>
                <a:sym typeface="Calibri"/>
              </a:rPr>
              <a:t> -b </a:t>
            </a:r>
            <a:r>
              <a:rPr lang="tr-TR" sz="3600" b="1" dirty="0" err="1">
                <a:solidFill>
                  <a:srgbClr val="FF9900"/>
                </a:solidFill>
                <a:highlight>
                  <a:srgbClr val="434343"/>
                </a:highlight>
                <a:latin typeface="Calibri"/>
                <a:ea typeface="Calibri"/>
                <a:cs typeface="Calibri"/>
                <a:sym typeface="Calibri"/>
              </a:rPr>
              <a:t>Branch</a:t>
            </a:r>
            <a:r>
              <a:rPr lang="tr-TR" sz="3600" b="1" dirty="0">
                <a:solidFill>
                  <a:srgbClr val="FF9900"/>
                </a:solidFill>
                <a:highlight>
                  <a:srgbClr val="434343"/>
                </a:highlight>
                <a:latin typeface="Calibri"/>
                <a:ea typeface="Calibri"/>
                <a:cs typeface="Calibri"/>
                <a:sym typeface="Calibri"/>
              </a:rPr>
              <a:t> name</a:t>
            </a:r>
            <a:r>
              <a:rPr lang="tr-TR" sz="3600" b="1" dirty="0">
                <a:solidFill>
                  <a:schemeClr val="lt1"/>
                </a:solidFill>
                <a:highlight>
                  <a:srgbClr val="434343"/>
                </a:highlight>
                <a:latin typeface="Calibri"/>
                <a:ea typeface="Calibri"/>
                <a:cs typeface="Calibri"/>
                <a:sym typeface="Calibri"/>
              </a:rPr>
              <a:t> </a:t>
            </a:r>
            <a:r>
              <a:rPr lang="tr-TR" sz="3600" b="1" dirty="0">
                <a:solidFill>
                  <a:srgbClr val="434343"/>
                </a:solidFill>
                <a:highlight>
                  <a:srgbClr val="434343"/>
                </a:highlight>
                <a:latin typeface="Calibri"/>
                <a:ea typeface="Calibri"/>
                <a:cs typeface="Calibri"/>
                <a:sym typeface="Calibri"/>
              </a:rPr>
              <a:t>t</a:t>
            </a:r>
            <a:endParaRPr sz="3600" b="1" dirty="0">
              <a:solidFill>
                <a:srgbClr val="434343"/>
              </a:solidFill>
              <a:highlight>
                <a:srgbClr val="434343"/>
              </a:highlight>
              <a:latin typeface="Calibri"/>
              <a:ea typeface="Calibri"/>
              <a:cs typeface="Calibri"/>
              <a:sym typeface="Calibri"/>
            </a:endParaRPr>
          </a:p>
          <a:p>
            <a:pPr marL="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28"/>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Deleting branches</a:t>
            </a:r>
            <a:endParaRPr sz="4000">
              <a:solidFill>
                <a:srgbClr val="741B47"/>
              </a:solidFill>
              <a:latin typeface="Raleway Medium"/>
              <a:ea typeface="Raleway Medium"/>
              <a:cs typeface="Raleway Medium"/>
              <a:sym typeface="Raleway Medium"/>
            </a:endParaRPr>
          </a:p>
        </p:txBody>
      </p:sp>
      <p:sp>
        <p:nvSpPr>
          <p:cNvPr id="586" name="Google Shape;586;p28"/>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21</a:t>
            </a:fld>
            <a:endParaRPr/>
          </a:p>
        </p:txBody>
      </p:sp>
      <p:sp>
        <p:nvSpPr>
          <p:cNvPr id="587" name="Google Shape;587;p28"/>
          <p:cNvSpPr txBox="1">
            <a:spLocks noGrp="1"/>
          </p:cNvSpPr>
          <p:nvPr>
            <p:ph type="body" idx="1"/>
          </p:nvPr>
        </p:nvSpPr>
        <p:spPr>
          <a:xfrm>
            <a:off x="667450" y="1131325"/>
            <a:ext cx="7717500" cy="3552600"/>
          </a:xfrm>
          <a:prstGeom prst="rect">
            <a:avLst/>
          </a:prstGeom>
          <a:noFill/>
          <a:ln>
            <a:noFill/>
          </a:ln>
        </p:spPr>
        <p:txBody>
          <a:bodyPr spcFirstLastPara="1" wrap="square" lIns="0" tIns="0" rIns="0" bIns="0" anchor="t" anchorCtr="0">
            <a:noAutofit/>
          </a:bodyPr>
          <a:lstStyle/>
          <a:p>
            <a:pPr marL="457200" lvl="0" indent="-381000" algn="l" rtl="0">
              <a:lnSpc>
                <a:spcPct val="110000"/>
              </a:lnSpc>
              <a:spcBef>
                <a:spcPts val="600"/>
              </a:spcBef>
              <a:spcAft>
                <a:spcPts val="0"/>
              </a:spcAft>
              <a:buClr>
                <a:schemeClr val="accent4"/>
              </a:buClr>
              <a:buSzPts val="2400"/>
              <a:buFont typeface="Calibri"/>
              <a:buChar char="➔"/>
            </a:pPr>
            <a:r>
              <a:rPr lang="tr-TR" sz="2400" dirty="0" err="1">
                <a:solidFill>
                  <a:srgbClr val="666666"/>
                </a:solidFill>
                <a:latin typeface="Calibri"/>
                <a:ea typeface="Calibri"/>
                <a:cs typeface="Calibri"/>
                <a:sym typeface="Calibri"/>
              </a:rPr>
              <a:t>delete</a:t>
            </a:r>
            <a:r>
              <a:rPr lang="tr-TR" sz="2400" dirty="0">
                <a:solidFill>
                  <a:srgbClr val="666666"/>
                </a:solidFill>
                <a:latin typeface="Calibri"/>
                <a:ea typeface="Calibri"/>
                <a:cs typeface="Calibri"/>
                <a:sym typeface="Calibri"/>
              </a:rPr>
              <a:t> a </a:t>
            </a:r>
            <a:r>
              <a:rPr lang="tr-TR" sz="2400" dirty="0" err="1">
                <a:solidFill>
                  <a:srgbClr val="666666"/>
                </a:solidFill>
                <a:latin typeface="Calibri"/>
                <a:ea typeface="Calibri"/>
                <a:cs typeface="Calibri"/>
                <a:sym typeface="Calibri"/>
              </a:rPr>
              <a:t>local</a:t>
            </a:r>
            <a:r>
              <a:rPr lang="tr-TR" sz="2400" dirty="0">
                <a:solidFill>
                  <a:srgbClr val="666666"/>
                </a:solidFill>
                <a:latin typeface="Calibri"/>
                <a:ea typeface="Calibri"/>
                <a:cs typeface="Calibri"/>
                <a:sym typeface="Calibri"/>
              </a:rPr>
              <a:t> </a:t>
            </a:r>
            <a:r>
              <a:rPr lang="tr-TR" sz="2400" dirty="0" err="1">
                <a:solidFill>
                  <a:srgbClr val="666666"/>
                </a:solidFill>
                <a:latin typeface="Calibri"/>
                <a:ea typeface="Calibri"/>
                <a:cs typeface="Calibri"/>
                <a:sym typeface="Calibri"/>
              </a:rPr>
              <a:t>branch</a:t>
            </a:r>
            <a:endParaRPr sz="2400" dirty="0">
              <a:solidFill>
                <a:srgbClr val="666666"/>
              </a:solidFill>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dirty="0">
                <a:solidFill>
                  <a:schemeClr val="lt1"/>
                </a:solidFill>
                <a:highlight>
                  <a:srgbClr val="434343"/>
                </a:highlight>
                <a:latin typeface="Calibri"/>
                <a:ea typeface="Calibri"/>
                <a:cs typeface="Calibri"/>
                <a:sym typeface="Calibri"/>
              </a:rPr>
              <a:t>    </a:t>
            </a:r>
            <a:r>
              <a:rPr lang="tr-TR" sz="3600" b="1" dirty="0">
                <a:solidFill>
                  <a:schemeClr val="lt1"/>
                </a:solidFill>
                <a:highlight>
                  <a:srgbClr val="434343"/>
                </a:highlight>
                <a:latin typeface="Calibri"/>
                <a:ea typeface="Calibri"/>
                <a:cs typeface="Calibri"/>
                <a:sym typeface="Calibri"/>
              </a:rPr>
              <a:t>git </a:t>
            </a:r>
            <a:r>
              <a:rPr lang="tr-TR" sz="3600" b="1" dirty="0" err="1">
                <a:solidFill>
                  <a:schemeClr val="lt1"/>
                </a:solidFill>
                <a:highlight>
                  <a:srgbClr val="434343"/>
                </a:highlight>
                <a:latin typeface="Calibri"/>
                <a:ea typeface="Calibri"/>
                <a:cs typeface="Calibri"/>
                <a:sym typeface="Calibri"/>
              </a:rPr>
              <a:t>branch</a:t>
            </a:r>
            <a:r>
              <a:rPr lang="tr-TR" sz="3600" b="1" dirty="0">
                <a:solidFill>
                  <a:schemeClr val="lt1"/>
                </a:solidFill>
                <a:highlight>
                  <a:srgbClr val="434343"/>
                </a:highlight>
                <a:latin typeface="Calibri"/>
                <a:ea typeface="Calibri"/>
                <a:cs typeface="Calibri"/>
                <a:sym typeface="Calibri"/>
              </a:rPr>
              <a:t> -d </a:t>
            </a:r>
            <a:r>
              <a:rPr lang="tr-TR" sz="3600" b="1" dirty="0" err="1">
                <a:solidFill>
                  <a:srgbClr val="FF9900"/>
                </a:solidFill>
                <a:highlight>
                  <a:srgbClr val="434343"/>
                </a:highlight>
                <a:latin typeface="Calibri"/>
                <a:ea typeface="Calibri"/>
                <a:cs typeface="Calibri"/>
                <a:sym typeface="Calibri"/>
              </a:rPr>
              <a:t>Branch</a:t>
            </a:r>
            <a:r>
              <a:rPr lang="tr-TR" sz="3600" b="1" dirty="0">
                <a:solidFill>
                  <a:srgbClr val="FF9900"/>
                </a:solidFill>
                <a:highlight>
                  <a:srgbClr val="434343"/>
                </a:highlight>
                <a:latin typeface="Calibri"/>
                <a:ea typeface="Calibri"/>
                <a:cs typeface="Calibri"/>
                <a:sym typeface="Calibri"/>
              </a:rPr>
              <a:t> name</a:t>
            </a:r>
            <a:r>
              <a:rPr lang="tr-TR" sz="3600" b="1" dirty="0">
                <a:solidFill>
                  <a:schemeClr val="lt1"/>
                </a:solidFill>
                <a:highlight>
                  <a:srgbClr val="434343"/>
                </a:highlight>
                <a:latin typeface="Calibri"/>
                <a:ea typeface="Calibri"/>
                <a:cs typeface="Calibri"/>
                <a:sym typeface="Calibri"/>
              </a:rPr>
              <a:t> </a:t>
            </a:r>
            <a:r>
              <a:rPr lang="tr-TR" sz="3600" b="1" dirty="0">
                <a:solidFill>
                  <a:srgbClr val="434343"/>
                </a:solidFill>
                <a:highlight>
                  <a:srgbClr val="434343"/>
                </a:highlight>
                <a:latin typeface="Calibri"/>
                <a:ea typeface="Calibri"/>
                <a:cs typeface="Calibri"/>
                <a:sym typeface="Calibri"/>
              </a:rPr>
              <a:t>t</a:t>
            </a:r>
            <a:endParaRPr sz="3600" b="1" dirty="0">
              <a:solidFill>
                <a:srgbClr val="434343"/>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b="1" dirty="0">
                <a:solidFill>
                  <a:schemeClr val="lt1"/>
                </a:solidFill>
                <a:highlight>
                  <a:srgbClr val="434343"/>
                </a:highlight>
                <a:latin typeface="Calibri"/>
                <a:ea typeface="Calibri"/>
                <a:cs typeface="Calibri"/>
                <a:sym typeface="Calibri"/>
              </a:rPr>
              <a:t>    git </a:t>
            </a:r>
            <a:r>
              <a:rPr lang="tr-TR" sz="3600" b="1" dirty="0" err="1">
                <a:solidFill>
                  <a:schemeClr val="lt1"/>
                </a:solidFill>
                <a:highlight>
                  <a:srgbClr val="434343"/>
                </a:highlight>
                <a:latin typeface="Calibri"/>
                <a:ea typeface="Calibri"/>
                <a:cs typeface="Calibri"/>
                <a:sym typeface="Calibri"/>
              </a:rPr>
              <a:t>branch</a:t>
            </a:r>
            <a:r>
              <a:rPr lang="tr-TR" sz="3600" b="1" dirty="0">
                <a:solidFill>
                  <a:schemeClr val="lt1"/>
                </a:solidFill>
                <a:highlight>
                  <a:srgbClr val="434343"/>
                </a:highlight>
                <a:latin typeface="Calibri"/>
                <a:ea typeface="Calibri"/>
                <a:cs typeface="Calibri"/>
                <a:sym typeface="Calibri"/>
              </a:rPr>
              <a:t> -D </a:t>
            </a:r>
            <a:r>
              <a:rPr lang="tr-TR" sz="3600" b="1" dirty="0" err="1">
                <a:solidFill>
                  <a:srgbClr val="FF9900"/>
                </a:solidFill>
                <a:highlight>
                  <a:srgbClr val="434343"/>
                </a:highlight>
                <a:latin typeface="Calibri"/>
                <a:ea typeface="Calibri"/>
                <a:cs typeface="Calibri"/>
                <a:sym typeface="Calibri"/>
              </a:rPr>
              <a:t>Branch</a:t>
            </a:r>
            <a:r>
              <a:rPr lang="tr-TR" sz="3600" b="1" dirty="0">
                <a:solidFill>
                  <a:srgbClr val="FF9900"/>
                </a:solidFill>
                <a:highlight>
                  <a:srgbClr val="434343"/>
                </a:highlight>
                <a:latin typeface="Calibri"/>
                <a:ea typeface="Calibri"/>
                <a:cs typeface="Calibri"/>
                <a:sym typeface="Calibri"/>
              </a:rPr>
              <a:t> name</a:t>
            </a:r>
            <a:r>
              <a:rPr lang="tr-TR" sz="3600" b="1" dirty="0">
                <a:solidFill>
                  <a:schemeClr val="lt1"/>
                </a:solidFill>
                <a:highlight>
                  <a:srgbClr val="434343"/>
                </a:highlight>
                <a:latin typeface="Calibri"/>
                <a:ea typeface="Calibri"/>
                <a:cs typeface="Calibri"/>
                <a:sym typeface="Calibri"/>
              </a:rPr>
              <a:t> </a:t>
            </a:r>
            <a:r>
              <a:rPr lang="tr-TR" sz="3600" b="1" dirty="0">
                <a:solidFill>
                  <a:srgbClr val="434343"/>
                </a:solidFill>
                <a:highlight>
                  <a:srgbClr val="434343"/>
                </a:highlight>
                <a:latin typeface="Calibri"/>
                <a:ea typeface="Calibri"/>
                <a:cs typeface="Calibri"/>
                <a:sym typeface="Calibri"/>
              </a:rPr>
              <a:t>t</a:t>
            </a:r>
            <a:endParaRPr sz="3600" b="1" dirty="0">
              <a:solidFill>
                <a:srgbClr val="434343"/>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b="1" dirty="0">
              <a:solidFill>
                <a:srgbClr val="434343"/>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dirty="0">
                <a:solidFill>
                  <a:schemeClr val="lt1"/>
                </a:solidFill>
                <a:highlight>
                  <a:srgbClr val="434343"/>
                </a:highlight>
                <a:latin typeface="Calibri"/>
                <a:ea typeface="Calibri"/>
                <a:cs typeface="Calibri"/>
                <a:sym typeface="Calibri"/>
              </a:rPr>
              <a:t>    </a:t>
            </a:r>
            <a:endParaRPr sz="3600" dirty="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29"/>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Fast forward merge</a:t>
            </a:r>
            <a:endParaRPr sz="4000">
              <a:solidFill>
                <a:srgbClr val="741B47"/>
              </a:solidFill>
              <a:latin typeface="Raleway Medium"/>
              <a:ea typeface="Raleway Medium"/>
              <a:cs typeface="Raleway Medium"/>
              <a:sym typeface="Raleway Medium"/>
            </a:endParaRPr>
          </a:p>
        </p:txBody>
      </p:sp>
      <p:sp>
        <p:nvSpPr>
          <p:cNvPr id="593" name="Google Shape;593;p29"/>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22</a:t>
            </a:fld>
            <a:endParaRPr/>
          </a:p>
        </p:txBody>
      </p:sp>
      <p:sp>
        <p:nvSpPr>
          <p:cNvPr id="594" name="Google Shape;594;p29"/>
          <p:cNvSpPr/>
          <p:nvPr/>
        </p:nvSpPr>
        <p:spPr>
          <a:xfrm>
            <a:off x="11672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29"/>
          <p:cNvSpPr/>
          <p:nvPr/>
        </p:nvSpPr>
        <p:spPr>
          <a:xfrm>
            <a:off x="22340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29"/>
          <p:cNvSpPr/>
          <p:nvPr/>
        </p:nvSpPr>
        <p:spPr>
          <a:xfrm>
            <a:off x="33008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29"/>
          <p:cNvSpPr/>
          <p:nvPr/>
        </p:nvSpPr>
        <p:spPr>
          <a:xfrm>
            <a:off x="3300825" y="1500750"/>
            <a:ext cx="640200" cy="255300"/>
          </a:xfrm>
          <a:prstGeom prst="roundRect">
            <a:avLst>
              <a:gd name="adj" fmla="val 16667"/>
            </a:avLst>
          </a:prstGeom>
          <a:solidFill>
            <a:srgbClr val="00FF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master</a:t>
            </a:r>
            <a:endParaRPr sz="1000" b="0" i="0" u="none" strike="noStrike" cap="none">
              <a:solidFill>
                <a:srgbClr val="000000"/>
              </a:solidFill>
              <a:latin typeface="Arial"/>
              <a:ea typeface="Arial"/>
              <a:cs typeface="Arial"/>
              <a:sym typeface="Arial"/>
            </a:endParaRPr>
          </a:p>
        </p:txBody>
      </p:sp>
      <p:sp>
        <p:nvSpPr>
          <p:cNvPr id="598" name="Google Shape;598;p29"/>
          <p:cNvSpPr/>
          <p:nvPr/>
        </p:nvSpPr>
        <p:spPr>
          <a:xfrm>
            <a:off x="3300825" y="1043550"/>
            <a:ext cx="640200" cy="255300"/>
          </a:xfrm>
          <a:prstGeom prst="roundRect">
            <a:avLst>
              <a:gd name="adj" fmla="val 16667"/>
            </a:avLst>
          </a:prstGeom>
          <a:solidFill>
            <a:srgbClr val="F9CB9C"/>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HEAD</a:t>
            </a:r>
            <a:endParaRPr sz="1000" b="0" i="0" u="none" strike="noStrike" cap="none">
              <a:solidFill>
                <a:srgbClr val="000000"/>
              </a:solidFill>
              <a:latin typeface="Arial"/>
              <a:ea typeface="Arial"/>
              <a:cs typeface="Arial"/>
              <a:sym typeface="Arial"/>
            </a:endParaRPr>
          </a:p>
        </p:txBody>
      </p:sp>
      <p:sp>
        <p:nvSpPr>
          <p:cNvPr id="599" name="Google Shape;599;p29"/>
          <p:cNvSpPr/>
          <p:nvPr/>
        </p:nvSpPr>
        <p:spPr>
          <a:xfrm>
            <a:off x="42914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29"/>
          <p:cNvSpPr/>
          <p:nvPr/>
        </p:nvSpPr>
        <p:spPr>
          <a:xfrm>
            <a:off x="53582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29"/>
          <p:cNvSpPr/>
          <p:nvPr/>
        </p:nvSpPr>
        <p:spPr>
          <a:xfrm>
            <a:off x="64250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02" name="Google Shape;602;p29"/>
          <p:cNvCxnSpPr>
            <a:stCxn id="595" idx="1"/>
            <a:endCxn id="594" idx="3"/>
          </p:cNvCxnSpPr>
          <p:nvPr/>
        </p:nvCxnSpPr>
        <p:spPr>
          <a:xfrm rot="10800000">
            <a:off x="18074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03" name="Google Shape;603;p29"/>
          <p:cNvCxnSpPr>
            <a:stCxn id="596" idx="1"/>
            <a:endCxn id="595" idx="3"/>
          </p:cNvCxnSpPr>
          <p:nvPr/>
        </p:nvCxnSpPr>
        <p:spPr>
          <a:xfrm rot="10800000">
            <a:off x="28742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04" name="Google Shape;604;p29"/>
          <p:cNvCxnSpPr>
            <a:stCxn id="598" idx="2"/>
            <a:endCxn id="597" idx="0"/>
          </p:cNvCxnSpPr>
          <p:nvPr/>
        </p:nvCxnSpPr>
        <p:spPr>
          <a:xfrm>
            <a:off x="3620925" y="1298850"/>
            <a:ext cx="0" cy="201900"/>
          </a:xfrm>
          <a:prstGeom prst="straightConnector1">
            <a:avLst/>
          </a:prstGeom>
          <a:noFill/>
          <a:ln w="9525" cap="flat" cmpd="sng">
            <a:solidFill>
              <a:srgbClr val="000000"/>
            </a:solidFill>
            <a:prstDash val="solid"/>
            <a:round/>
            <a:headEnd type="none" w="sm" len="sm"/>
            <a:tailEnd type="triangle" w="med" len="med"/>
          </a:ln>
        </p:spPr>
      </p:cxnSp>
      <p:cxnSp>
        <p:nvCxnSpPr>
          <p:cNvPr id="605" name="Google Shape;605;p29"/>
          <p:cNvCxnSpPr>
            <a:endCxn id="596" idx="0"/>
          </p:cNvCxnSpPr>
          <p:nvPr/>
        </p:nvCxnSpPr>
        <p:spPr>
          <a:xfrm>
            <a:off x="3620925" y="1756050"/>
            <a:ext cx="0" cy="250200"/>
          </a:xfrm>
          <a:prstGeom prst="straightConnector1">
            <a:avLst/>
          </a:prstGeom>
          <a:noFill/>
          <a:ln w="9525" cap="flat" cmpd="sng">
            <a:solidFill>
              <a:srgbClr val="000000"/>
            </a:solidFill>
            <a:prstDash val="solid"/>
            <a:round/>
            <a:headEnd type="none" w="sm" len="sm"/>
            <a:tailEnd type="triangle" w="med" len="med"/>
          </a:ln>
        </p:spPr>
      </p:cxnSp>
      <p:cxnSp>
        <p:nvCxnSpPr>
          <p:cNvPr id="606" name="Google Shape;606;p29"/>
          <p:cNvCxnSpPr/>
          <p:nvPr/>
        </p:nvCxnSpPr>
        <p:spPr>
          <a:xfrm rot="10800000">
            <a:off x="59984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07" name="Google Shape;607;p29"/>
          <p:cNvCxnSpPr/>
          <p:nvPr/>
        </p:nvCxnSpPr>
        <p:spPr>
          <a:xfrm rot="10800000">
            <a:off x="49316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08" name="Google Shape;608;p29"/>
          <p:cNvCxnSpPr>
            <a:stCxn id="599" idx="1"/>
            <a:endCxn id="596" idx="2"/>
          </p:cNvCxnSpPr>
          <p:nvPr/>
        </p:nvCxnSpPr>
        <p:spPr>
          <a:xfrm rot="10800000">
            <a:off x="3620925" y="2365650"/>
            <a:ext cx="670500" cy="1115700"/>
          </a:xfrm>
          <a:prstGeom prst="bentConnector2">
            <a:avLst/>
          </a:prstGeom>
          <a:noFill/>
          <a:ln w="9525" cap="flat" cmpd="sng">
            <a:solidFill>
              <a:srgbClr val="000000"/>
            </a:solidFill>
            <a:prstDash val="solid"/>
            <a:round/>
            <a:headEnd type="none" w="sm" len="sm"/>
            <a:tailEnd type="none" w="sm" len="sm"/>
          </a:ln>
        </p:spPr>
      </p:cxnSp>
      <p:sp>
        <p:nvSpPr>
          <p:cNvPr id="609" name="Google Shape;609;p29"/>
          <p:cNvSpPr/>
          <p:nvPr/>
        </p:nvSpPr>
        <p:spPr>
          <a:xfrm>
            <a:off x="6348825" y="3862950"/>
            <a:ext cx="794400" cy="255300"/>
          </a:xfrm>
          <a:prstGeom prst="roundRect">
            <a:avLst>
              <a:gd name="adj" fmla="val 16667"/>
            </a:avLst>
          </a:prstGeom>
          <a:solidFill>
            <a:srgbClr val="CC00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1" i="0" u="none" strike="noStrike" cap="none">
                <a:solidFill>
                  <a:srgbClr val="000000"/>
                </a:solidFill>
                <a:latin typeface="Arial"/>
                <a:ea typeface="Arial"/>
                <a:cs typeface="Arial"/>
                <a:sym typeface="Arial"/>
              </a:rPr>
              <a:t>feature-1</a:t>
            </a:r>
            <a:endParaRPr sz="1000" b="1" i="0" u="none" strike="noStrike" cap="none">
              <a:solidFill>
                <a:srgbClr val="000000"/>
              </a:solidFill>
              <a:latin typeface="Arial"/>
              <a:ea typeface="Arial"/>
              <a:cs typeface="Arial"/>
              <a:sym typeface="Arial"/>
            </a:endParaRPr>
          </a:p>
        </p:txBody>
      </p:sp>
      <p:cxnSp>
        <p:nvCxnSpPr>
          <p:cNvPr id="610" name="Google Shape;610;p29"/>
          <p:cNvCxnSpPr>
            <a:stCxn id="609" idx="0"/>
            <a:endCxn id="601" idx="2"/>
          </p:cNvCxnSpPr>
          <p:nvPr/>
        </p:nvCxnSpPr>
        <p:spPr>
          <a:xfrm rot="10800000">
            <a:off x="6745125" y="3661050"/>
            <a:ext cx="900" cy="201900"/>
          </a:xfrm>
          <a:prstGeom prst="straightConnector1">
            <a:avLst/>
          </a:prstGeom>
          <a:noFill/>
          <a:ln w="9525" cap="flat" cmpd="sng">
            <a:solidFill>
              <a:srgbClr val="000000"/>
            </a:solidFill>
            <a:prstDash val="solid"/>
            <a:round/>
            <a:headEnd type="none" w="sm" len="sm"/>
            <a:tailEnd type="triangle" w="med" len="med"/>
          </a:ln>
        </p:spPr>
      </p:cxnSp>
      <p:cxnSp>
        <p:nvCxnSpPr>
          <p:cNvPr id="611" name="Google Shape;611;p29"/>
          <p:cNvCxnSpPr>
            <a:endCxn id="594" idx="1"/>
          </p:cNvCxnSpPr>
          <p:nvPr/>
        </p:nvCxnSpPr>
        <p:spPr>
          <a:xfrm rot="10800000" flipH="1">
            <a:off x="553725" y="2185950"/>
            <a:ext cx="613500" cy="591900"/>
          </a:xfrm>
          <a:prstGeom prst="curvedConnector3">
            <a:avLst>
              <a:gd name="adj1" fmla="val 50000"/>
            </a:avLst>
          </a:prstGeom>
          <a:noFill/>
          <a:ln w="9525" cap="flat" cmpd="sng">
            <a:solidFill>
              <a:schemeClr val="dk2"/>
            </a:solidFill>
            <a:prstDash val="solid"/>
            <a:round/>
            <a:headEnd type="none" w="sm" len="sm"/>
            <a:tailEnd type="none" w="sm" len="sm"/>
          </a:ln>
        </p:spPr>
      </p:cxnSp>
      <p:sp>
        <p:nvSpPr>
          <p:cNvPr id="612" name="Google Shape;612;p29"/>
          <p:cNvSpPr txBox="1"/>
          <p:nvPr/>
        </p:nvSpPr>
        <p:spPr>
          <a:xfrm>
            <a:off x="216500" y="2919075"/>
            <a:ext cx="670500" cy="44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Root</a:t>
            </a:r>
            <a:endParaRPr sz="1000" b="0" i="0" u="none" strike="noStrike" cap="none">
              <a:solidFill>
                <a:srgbClr val="000000"/>
              </a:solidFill>
              <a:latin typeface="Barlow Light"/>
              <a:ea typeface="Barlow Light"/>
              <a:cs typeface="Barlow Light"/>
              <a:sym typeface="Barlow Light"/>
            </a:endParaRPr>
          </a:p>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commit</a:t>
            </a:r>
            <a:endParaRPr sz="1000" b="0" i="0" u="none" strike="noStrike" cap="none">
              <a:solidFill>
                <a:srgbClr val="000000"/>
              </a:solidFill>
              <a:latin typeface="Barlow Light"/>
              <a:ea typeface="Barlow Light"/>
              <a:cs typeface="Barlow Light"/>
              <a:sym typeface="Barlow Light"/>
            </a:endParaRPr>
          </a:p>
        </p:txBody>
      </p:sp>
      <p:sp>
        <p:nvSpPr>
          <p:cNvPr id="613" name="Google Shape;613;p29"/>
          <p:cNvSpPr txBox="1"/>
          <p:nvPr/>
        </p:nvSpPr>
        <p:spPr>
          <a:xfrm>
            <a:off x="4374075" y="918075"/>
            <a:ext cx="3675300" cy="20010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1700"/>
              <a:buFont typeface="Arial"/>
              <a:buNone/>
            </a:pPr>
            <a:r>
              <a:rPr lang="tr-TR" sz="1700" b="1" i="0" u="none" strike="noStrike" cap="none">
                <a:solidFill>
                  <a:srgbClr val="980000"/>
                </a:solidFill>
                <a:latin typeface="Barlow"/>
                <a:ea typeface="Barlow"/>
                <a:cs typeface="Barlow"/>
                <a:sym typeface="Barlow"/>
              </a:rPr>
              <a:t>Fast forward merge is possible when there are no further commits in the receiving branch after the commit where feature branch was created</a:t>
            </a:r>
            <a:endParaRPr sz="1700" b="1" i="0" u="none" strike="noStrike" cap="none">
              <a:solidFill>
                <a:srgbClr val="980000"/>
              </a:solidFill>
              <a:latin typeface="Barlow"/>
              <a:ea typeface="Barlow"/>
              <a:cs typeface="Barlow"/>
              <a:sym typeface="Barlow"/>
            </a:endParaRPr>
          </a:p>
        </p:txBody>
      </p:sp>
      <p:cxnSp>
        <p:nvCxnSpPr>
          <p:cNvPr id="614" name="Google Shape;614;p29"/>
          <p:cNvCxnSpPr/>
          <p:nvPr/>
        </p:nvCxnSpPr>
        <p:spPr>
          <a:xfrm>
            <a:off x="325250" y="4398775"/>
            <a:ext cx="8101200" cy="10800"/>
          </a:xfrm>
          <a:prstGeom prst="straightConnector1">
            <a:avLst/>
          </a:prstGeom>
          <a:noFill/>
          <a:ln w="28575" cap="flat" cmpd="sng">
            <a:solidFill>
              <a:schemeClr val="dk2"/>
            </a:solidFill>
            <a:prstDash val="solid"/>
            <a:round/>
            <a:headEnd type="none" w="sm" len="sm"/>
            <a:tailEnd type="triangle" w="med" len="med"/>
          </a:ln>
        </p:spPr>
      </p:cxnSp>
      <p:sp>
        <p:nvSpPr>
          <p:cNvPr id="615" name="Google Shape;615;p29"/>
          <p:cNvSpPr txBox="1"/>
          <p:nvPr/>
        </p:nvSpPr>
        <p:spPr>
          <a:xfrm>
            <a:off x="3722300" y="4409575"/>
            <a:ext cx="728700" cy="250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274E13"/>
                </a:solidFill>
                <a:latin typeface="Barlow"/>
                <a:ea typeface="Barlow"/>
                <a:cs typeface="Barlow"/>
                <a:sym typeface="Barlow"/>
              </a:rPr>
              <a:t>Time</a:t>
            </a:r>
            <a:endParaRPr sz="1400" b="1" i="0" u="none" strike="noStrike" cap="none">
              <a:solidFill>
                <a:srgbClr val="274E13"/>
              </a:solidFill>
              <a:latin typeface="Barlow"/>
              <a:ea typeface="Barlow"/>
              <a:cs typeface="Barlow"/>
              <a:sym typeface="Barlow"/>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30"/>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Fast forward merge</a:t>
            </a:r>
            <a:endParaRPr sz="4000">
              <a:solidFill>
                <a:srgbClr val="741B47"/>
              </a:solidFill>
              <a:latin typeface="Raleway Medium"/>
              <a:ea typeface="Raleway Medium"/>
              <a:cs typeface="Raleway Medium"/>
              <a:sym typeface="Raleway Medium"/>
            </a:endParaRPr>
          </a:p>
        </p:txBody>
      </p:sp>
      <p:sp>
        <p:nvSpPr>
          <p:cNvPr id="621" name="Google Shape;621;p30"/>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23</a:t>
            </a:fld>
            <a:endParaRPr/>
          </a:p>
        </p:txBody>
      </p:sp>
      <p:sp>
        <p:nvSpPr>
          <p:cNvPr id="622" name="Google Shape;622;p30"/>
          <p:cNvSpPr/>
          <p:nvPr/>
        </p:nvSpPr>
        <p:spPr>
          <a:xfrm>
            <a:off x="11672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30"/>
          <p:cNvSpPr/>
          <p:nvPr/>
        </p:nvSpPr>
        <p:spPr>
          <a:xfrm>
            <a:off x="22340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30"/>
          <p:cNvSpPr/>
          <p:nvPr/>
        </p:nvSpPr>
        <p:spPr>
          <a:xfrm>
            <a:off x="33008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30"/>
          <p:cNvSpPr/>
          <p:nvPr/>
        </p:nvSpPr>
        <p:spPr>
          <a:xfrm>
            <a:off x="6425925" y="2822850"/>
            <a:ext cx="640200" cy="255300"/>
          </a:xfrm>
          <a:prstGeom prst="roundRect">
            <a:avLst>
              <a:gd name="adj" fmla="val 16667"/>
            </a:avLst>
          </a:prstGeom>
          <a:solidFill>
            <a:srgbClr val="00FF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master</a:t>
            </a:r>
            <a:endParaRPr sz="1000" b="0" i="0" u="none" strike="noStrike" cap="none">
              <a:solidFill>
                <a:srgbClr val="000000"/>
              </a:solidFill>
              <a:latin typeface="Arial"/>
              <a:ea typeface="Arial"/>
              <a:cs typeface="Arial"/>
              <a:sym typeface="Arial"/>
            </a:endParaRPr>
          </a:p>
        </p:txBody>
      </p:sp>
      <p:sp>
        <p:nvSpPr>
          <p:cNvPr id="626" name="Google Shape;626;p30"/>
          <p:cNvSpPr/>
          <p:nvPr/>
        </p:nvSpPr>
        <p:spPr>
          <a:xfrm>
            <a:off x="6425925" y="2365650"/>
            <a:ext cx="640200" cy="255300"/>
          </a:xfrm>
          <a:prstGeom prst="roundRect">
            <a:avLst>
              <a:gd name="adj" fmla="val 16667"/>
            </a:avLst>
          </a:prstGeom>
          <a:solidFill>
            <a:srgbClr val="F9CB9C"/>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HEAD</a:t>
            </a:r>
            <a:endParaRPr sz="1000" b="0" i="0" u="none" strike="noStrike" cap="none">
              <a:solidFill>
                <a:srgbClr val="000000"/>
              </a:solidFill>
              <a:latin typeface="Arial"/>
              <a:ea typeface="Arial"/>
              <a:cs typeface="Arial"/>
              <a:sym typeface="Arial"/>
            </a:endParaRPr>
          </a:p>
        </p:txBody>
      </p:sp>
      <p:sp>
        <p:nvSpPr>
          <p:cNvPr id="627" name="Google Shape;627;p30"/>
          <p:cNvSpPr/>
          <p:nvPr/>
        </p:nvSpPr>
        <p:spPr>
          <a:xfrm>
            <a:off x="42914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30"/>
          <p:cNvSpPr/>
          <p:nvPr/>
        </p:nvSpPr>
        <p:spPr>
          <a:xfrm>
            <a:off x="53582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30"/>
          <p:cNvSpPr/>
          <p:nvPr/>
        </p:nvSpPr>
        <p:spPr>
          <a:xfrm>
            <a:off x="64250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30" name="Google Shape;630;p30"/>
          <p:cNvCxnSpPr>
            <a:stCxn id="623" idx="1"/>
            <a:endCxn id="622" idx="3"/>
          </p:cNvCxnSpPr>
          <p:nvPr/>
        </p:nvCxnSpPr>
        <p:spPr>
          <a:xfrm rot="10800000">
            <a:off x="18074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31" name="Google Shape;631;p30"/>
          <p:cNvCxnSpPr>
            <a:stCxn id="624" idx="1"/>
            <a:endCxn id="623" idx="3"/>
          </p:cNvCxnSpPr>
          <p:nvPr/>
        </p:nvCxnSpPr>
        <p:spPr>
          <a:xfrm rot="10800000">
            <a:off x="28742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32" name="Google Shape;632;p30"/>
          <p:cNvCxnSpPr>
            <a:stCxn id="626" idx="2"/>
            <a:endCxn id="625" idx="0"/>
          </p:cNvCxnSpPr>
          <p:nvPr/>
        </p:nvCxnSpPr>
        <p:spPr>
          <a:xfrm>
            <a:off x="6746025" y="2620950"/>
            <a:ext cx="0" cy="201900"/>
          </a:xfrm>
          <a:prstGeom prst="straightConnector1">
            <a:avLst/>
          </a:prstGeom>
          <a:noFill/>
          <a:ln w="9525" cap="flat" cmpd="sng">
            <a:solidFill>
              <a:srgbClr val="000000"/>
            </a:solidFill>
            <a:prstDash val="solid"/>
            <a:round/>
            <a:headEnd type="none" w="sm" len="sm"/>
            <a:tailEnd type="triangle" w="med" len="med"/>
          </a:ln>
        </p:spPr>
      </p:cxnSp>
      <p:cxnSp>
        <p:nvCxnSpPr>
          <p:cNvPr id="633" name="Google Shape;633;p30"/>
          <p:cNvCxnSpPr/>
          <p:nvPr/>
        </p:nvCxnSpPr>
        <p:spPr>
          <a:xfrm>
            <a:off x="6746025" y="3078150"/>
            <a:ext cx="0" cy="250200"/>
          </a:xfrm>
          <a:prstGeom prst="straightConnector1">
            <a:avLst/>
          </a:prstGeom>
          <a:noFill/>
          <a:ln w="9525" cap="flat" cmpd="sng">
            <a:solidFill>
              <a:srgbClr val="000000"/>
            </a:solidFill>
            <a:prstDash val="solid"/>
            <a:round/>
            <a:headEnd type="none" w="sm" len="sm"/>
            <a:tailEnd type="triangle" w="med" len="med"/>
          </a:ln>
        </p:spPr>
      </p:cxnSp>
      <p:cxnSp>
        <p:nvCxnSpPr>
          <p:cNvPr id="634" name="Google Shape;634;p30"/>
          <p:cNvCxnSpPr/>
          <p:nvPr/>
        </p:nvCxnSpPr>
        <p:spPr>
          <a:xfrm rot="10800000">
            <a:off x="59984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35" name="Google Shape;635;p30"/>
          <p:cNvCxnSpPr/>
          <p:nvPr/>
        </p:nvCxnSpPr>
        <p:spPr>
          <a:xfrm rot="10800000">
            <a:off x="49316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36" name="Google Shape;636;p30"/>
          <p:cNvCxnSpPr>
            <a:stCxn id="627" idx="1"/>
            <a:endCxn id="624" idx="2"/>
          </p:cNvCxnSpPr>
          <p:nvPr/>
        </p:nvCxnSpPr>
        <p:spPr>
          <a:xfrm rot="10800000">
            <a:off x="3620925" y="2365650"/>
            <a:ext cx="670500" cy="1115700"/>
          </a:xfrm>
          <a:prstGeom prst="bentConnector2">
            <a:avLst/>
          </a:prstGeom>
          <a:noFill/>
          <a:ln w="9525" cap="flat" cmpd="sng">
            <a:solidFill>
              <a:srgbClr val="000000"/>
            </a:solidFill>
            <a:prstDash val="solid"/>
            <a:round/>
            <a:headEnd type="none" w="sm" len="sm"/>
            <a:tailEnd type="none" w="sm" len="sm"/>
          </a:ln>
        </p:spPr>
      </p:cxnSp>
      <p:sp>
        <p:nvSpPr>
          <p:cNvPr id="637" name="Google Shape;637;p30"/>
          <p:cNvSpPr/>
          <p:nvPr/>
        </p:nvSpPr>
        <p:spPr>
          <a:xfrm>
            <a:off x="6348825" y="3862950"/>
            <a:ext cx="794400" cy="255300"/>
          </a:xfrm>
          <a:prstGeom prst="roundRect">
            <a:avLst>
              <a:gd name="adj" fmla="val 16667"/>
            </a:avLst>
          </a:prstGeom>
          <a:solidFill>
            <a:srgbClr val="CC00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1" i="0" u="none" strike="noStrike" cap="none">
                <a:solidFill>
                  <a:srgbClr val="000000"/>
                </a:solidFill>
                <a:latin typeface="Arial"/>
                <a:ea typeface="Arial"/>
                <a:cs typeface="Arial"/>
                <a:sym typeface="Arial"/>
              </a:rPr>
              <a:t>feature-1</a:t>
            </a:r>
            <a:endParaRPr sz="1000" b="1" i="0" u="none" strike="noStrike" cap="none">
              <a:solidFill>
                <a:srgbClr val="000000"/>
              </a:solidFill>
              <a:latin typeface="Arial"/>
              <a:ea typeface="Arial"/>
              <a:cs typeface="Arial"/>
              <a:sym typeface="Arial"/>
            </a:endParaRPr>
          </a:p>
        </p:txBody>
      </p:sp>
      <p:cxnSp>
        <p:nvCxnSpPr>
          <p:cNvPr id="638" name="Google Shape;638;p30"/>
          <p:cNvCxnSpPr>
            <a:stCxn id="637" idx="0"/>
            <a:endCxn id="629" idx="2"/>
          </p:cNvCxnSpPr>
          <p:nvPr/>
        </p:nvCxnSpPr>
        <p:spPr>
          <a:xfrm rot="10800000">
            <a:off x="6745125" y="3661050"/>
            <a:ext cx="900" cy="201900"/>
          </a:xfrm>
          <a:prstGeom prst="straightConnector1">
            <a:avLst/>
          </a:prstGeom>
          <a:noFill/>
          <a:ln w="9525" cap="flat" cmpd="sng">
            <a:solidFill>
              <a:srgbClr val="000000"/>
            </a:solidFill>
            <a:prstDash val="solid"/>
            <a:round/>
            <a:headEnd type="none" w="sm" len="sm"/>
            <a:tailEnd type="triangle" w="med" len="med"/>
          </a:ln>
        </p:spPr>
      </p:cxnSp>
      <p:cxnSp>
        <p:nvCxnSpPr>
          <p:cNvPr id="639" name="Google Shape;639;p30"/>
          <p:cNvCxnSpPr>
            <a:endCxn id="622" idx="1"/>
          </p:cNvCxnSpPr>
          <p:nvPr/>
        </p:nvCxnSpPr>
        <p:spPr>
          <a:xfrm rot="10800000" flipH="1">
            <a:off x="553725" y="2185950"/>
            <a:ext cx="613500" cy="591900"/>
          </a:xfrm>
          <a:prstGeom prst="curvedConnector3">
            <a:avLst>
              <a:gd name="adj1" fmla="val 50000"/>
            </a:avLst>
          </a:prstGeom>
          <a:noFill/>
          <a:ln w="9525" cap="flat" cmpd="sng">
            <a:solidFill>
              <a:schemeClr val="dk2"/>
            </a:solidFill>
            <a:prstDash val="solid"/>
            <a:round/>
            <a:headEnd type="none" w="sm" len="sm"/>
            <a:tailEnd type="none" w="sm" len="sm"/>
          </a:ln>
        </p:spPr>
      </p:cxnSp>
      <p:sp>
        <p:nvSpPr>
          <p:cNvPr id="640" name="Google Shape;640;p30"/>
          <p:cNvSpPr txBox="1"/>
          <p:nvPr/>
        </p:nvSpPr>
        <p:spPr>
          <a:xfrm>
            <a:off x="216500" y="2919075"/>
            <a:ext cx="670500" cy="44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Root</a:t>
            </a:r>
            <a:endParaRPr sz="1000" b="0" i="0" u="none" strike="noStrike" cap="none">
              <a:solidFill>
                <a:srgbClr val="000000"/>
              </a:solidFill>
              <a:latin typeface="Barlow Light"/>
              <a:ea typeface="Barlow Light"/>
              <a:cs typeface="Barlow Light"/>
              <a:sym typeface="Barlow Light"/>
            </a:endParaRPr>
          </a:p>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commit</a:t>
            </a:r>
            <a:endParaRPr sz="1000" b="0" i="0" u="none" strike="noStrike" cap="none">
              <a:solidFill>
                <a:srgbClr val="000000"/>
              </a:solidFill>
              <a:latin typeface="Barlow Light"/>
              <a:ea typeface="Barlow Light"/>
              <a:cs typeface="Barlow Light"/>
              <a:sym typeface="Barlow Light"/>
            </a:endParaRPr>
          </a:p>
        </p:txBody>
      </p:sp>
      <p:cxnSp>
        <p:nvCxnSpPr>
          <p:cNvPr id="641" name="Google Shape;641;p30"/>
          <p:cNvCxnSpPr/>
          <p:nvPr/>
        </p:nvCxnSpPr>
        <p:spPr>
          <a:xfrm>
            <a:off x="325250" y="4398775"/>
            <a:ext cx="8101200" cy="10800"/>
          </a:xfrm>
          <a:prstGeom prst="straightConnector1">
            <a:avLst/>
          </a:prstGeom>
          <a:noFill/>
          <a:ln w="28575" cap="flat" cmpd="sng">
            <a:solidFill>
              <a:schemeClr val="dk2"/>
            </a:solidFill>
            <a:prstDash val="solid"/>
            <a:round/>
            <a:headEnd type="none" w="sm" len="sm"/>
            <a:tailEnd type="triangle" w="med" len="med"/>
          </a:ln>
        </p:spPr>
      </p:cxnSp>
      <p:sp>
        <p:nvSpPr>
          <p:cNvPr id="642" name="Google Shape;642;p30"/>
          <p:cNvSpPr txBox="1"/>
          <p:nvPr/>
        </p:nvSpPr>
        <p:spPr>
          <a:xfrm>
            <a:off x="3722300" y="4409575"/>
            <a:ext cx="728700" cy="250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274E13"/>
                </a:solidFill>
                <a:latin typeface="Barlow"/>
                <a:ea typeface="Barlow"/>
                <a:cs typeface="Barlow"/>
                <a:sym typeface="Barlow"/>
              </a:rPr>
              <a:t>Time</a:t>
            </a:r>
            <a:endParaRPr sz="1400" b="1" i="0" u="none" strike="noStrike" cap="none">
              <a:solidFill>
                <a:srgbClr val="274E13"/>
              </a:solidFill>
              <a:latin typeface="Barlow"/>
              <a:ea typeface="Barlow"/>
              <a:cs typeface="Barlow"/>
              <a:sym typeface="Barlow"/>
            </a:endParaRPr>
          </a:p>
        </p:txBody>
      </p:sp>
      <p:sp>
        <p:nvSpPr>
          <p:cNvPr id="643" name="Google Shape;643;p30"/>
          <p:cNvSpPr txBox="1"/>
          <p:nvPr/>
        </p:nvSpPr>
        <p:spPr>
          <a:xfrm>
            <a:off x="4660575" y="1239150"/>
            <a:ext cx="3102300" cy="4458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1700"/>
              <a:buFont typeface="Arial"/>
              <a:buNone/>
            </a:pPr>
            <a:r>
              <a:rPr lang="tr-TR" sz="1700" b="1" i="0" u="none" strike="noStrike" cap="none">
                <a:solidFill>
                  <a:srgbClr val="980000"/>
                </a:solidFill>
                <a:latin typeface="Barlow"/>
                <a:ea typeface="Barlow"/>
                <a:cs typeface="Barlow"/>
                <a:sym typeface="Barlow"/>
              </a:rPr>
              <a:t>git merge &lt;feature-branch&gt;</a:t>
            </a:r>
            <a:endParaRPr sz="1700" b="1" i="0" u="none" strike="noStrike" cap="none">
              <a:solidFill>
                <a:srgbClr val="980000"/>
              </a:solidFill>
              <a:latin typeface="Barlow"/>
              <a:ea typeface="Barlow"/>
              <a:cs typeface="Barlow"/>
              <a:sym typeface="Barlow"/>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31"/>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3-way merge</a:t>
            </a:r>
            <a:endParaRPr sz="4000">
              <a:solidFill>
                <a:srgbClr val="741B47"/>
              </a:solidFill>
              <a:latin typeface="Raleway Medium"/>
              <a:ea typeface="Raleway Medium"/>
              <a:cs typeface="Raleway Medium"/>
              <a:sym typeface="Raleway Medium"/>
            </a:endParaRPr>
          </a:p>
        </p:txBody>
      </p:sp>
      <p:sp>
        <p:nvSpPr>
          <p:cNvPr id="649" name="Google Shape;649;p31"/>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24</a:t>
            </a:fld>
            <a:endParaRPr/>
          </a:p>
        </p:txBody>
      </p:sp>
      <p:sp>
        <p:nvSpPr>
          <p:cNvPr id="650" name="Google Shape;650;p31"/>
          <p:cNvSpPr/>
          <p:nvPr/>
        </p:nvSpPr>
        <p:spPr>
          <a:xfrm>
            <a:off x="11672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31"/>
          <p:cNvSpPr/>
          <p:nvPr/>
        </p:nvSpPr>
        <p:spPr>
          <a:xfrm>
            <a:off x="22340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31"/>
          <p:cNvSpPr/>
          <p:nvPr/>
        </p:nvSpPr>
        <p:spPr>
          <a:xfrm>
            <a:off x="33008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31"/>
          <p:cNvSpPr/>
          <p:nvPr/>
        </p:nvSpPr>
        <p:spPr>
          <a:xfrm>
            <a:off x="5434425" y="1500750"/>
            <a:ext cx="640200" cy="255300"/>
          </a:xfrm>
          <a:prstGeom prst="roundRect">
            <a:avLst>
              <a:gd name="adj" fmla="val 16667"/>
            </a:avLst>
          </a:prstGeom>
          <a:solidFill>
            <a:srgbClr val="00FF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master</a:t>
            </a:r>
            <a:endParaRPr sz="1000" b="0" i="0" u="none" strike="noStrike" cap="none">
              <a:solidFill>
                <a:srgbClr val="000000"/>
              </a:solidFill>
              <a:latin typeface="Arial"/>
              <a:ea typeface="Arial"/>
              <a:cs typeface="Arial"/>
              <a:sym typeface="Arial"/>
            </a:endParaRPr>
          </a:p>
        </p:txBody>
      </p:sp>
      <p:sp>
        <p:nvSpPr>
          <p:cNvPr id="654" name="Google Shape;654;p31"/>
          <p:cNvSpPr/>
          <p:nvPr/>
        </p:nvSpPr>
        <p:spPr>
          <a:xfrm>
            <a:off x="5434425" y="1043550"/>
            <a:ext cx="640200" cy="255300"/>
          </a:xfrm>
          <a:prstGeom prst="roundRect">
            <a:avLst>
              <a:gd name="adj" fmla="val 16667"/>
            </a:avLst>
          </a:prstGeom>
          <a:solidFill>
            <a:srgbClr val="F9CB9C"/>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HEAD</a:t>
            </a:r>
            <a:endParaRPr sz="1000" b="0" i="0" u="none" strike="noStrike" cap="none">
              <a:solidFill>
                <a:srgbClr val="000000"/>
              </a:solidFill>
              <a:latin typeface="Arial"/>
              <a:ea typeface="Arial"/>
              <a:cs typeface="Arial"/>
              <a:sym typeface="Arial"/>
            </a:endParaRPr>
          </a:p>
        </p:txBody>
      </p:sp>
      <p:sp>
        <p:nvSpPr>
          <p:cNvPr id="655" name="Google Shape;655;p31"/>
          <p:cNvSpPr/>
          <p:nvPr/>
        </p:nvSpPr>
        <p:spPr>
          <a:xfrm>
            <a:off x="42914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31"/>
          <p:cNvSpPr/>
          <p:nvPr/>
        </p:nvSpPr>
        <p:spPr>
          <a:xfrm>
            <a:off x="53582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 name="Google Shape;657;p31"/>
          <p:cNvSpPr/>
          <p:nvPr/>
        </p:nvSpPr>
        <p:spPr>
          <a:xfrm>
            <a:off x="64250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58" name="Google Shape;658;p31"/>
          <p:cNvCxnSpPr>
            <a:stCxn id="651" idx="1"/>
            <a:endCxn id="650" idx="3"/>
          </p:cNvCxnSpPr>
          <p:nvPr/>
        </p:nvCxnSpPr>
        <p:spPr>
          <a:xfrm rot="10800000">
            <a:off x="18074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59" name="Google Shape;659;p31"/>
          <p:cNvCxnSpPr>
            <a:stCxn id="652" idx="1"/>
            <a:endCxn id="651" idx="3"/>
          </p:cNvCxnSpPr>
          <p:nvPr/>
        </p:nvCxnSpPr>
        <p:spPr>
          <a:xfrm rot="10800000">
            <a:off x="28742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60" name="Google Shape;660;p31"/>
          <p:cNvCxnSpPr>
            <a:stCxn id="654" idx="2"/>
            <a:endCxn id="653" idx="0"/>
          </p:cNvCxnSpPr>
          <p:nvPr/>
        </p:nvCxnSpPr>
        <p:spPr>
          <a:xfrm>
            <a:off x="5754525" y="1298850"/>
            <a:ext cx="0" cy="201900"/>
          </a:xfrm>
          <a:prstGeom prst="straightConnector1">
            <a:avLst/>
          </a:prstGeom>
          <a:noFill/>
          <a:ln w="9525" cap="flat" cmpd="sng">
            <a:solidFill>
              <a:srgbClr val="000000"/>
            </a:solidFill>
            <a:prstDash val="solid"/>
            <a:round/>
            <a:headEnd type="none" w="sm" len="sm"/>
            <a:tailEnd type="triangle" w="med" len="med"/>
          </a:ln>
        </p:spPr>
      </p:cxnSp>
      <p:cxnSp>
        <p:nvCxnSpPr>
          <p:cNvPr id="661" name="Google Shape;661;p31"/>
          <p:cNvCxnSpPr/>
          <p:nvPr/>
        </p:nvCxnSpPr>
        <p:spPr>
          <a:xfrm>
            <a:off x="5754525" y="1756050"/>
            <a:ext cx="0" cy="250200"/>
          </a:xfrm>
          <a:prstGeom prst="straightConnector1">
            <a:avLst/>
          </a:prstGeom>
          <a:noFill/>
          <a:ln w="9525" cap="flat" cmpd="sng">
            <a:solidFill>
              <a:srgbClr val="000000"/>
            </a:solidFill>
            <a:prstDash val="solid"/>
            <a:round/>
            <a:headEnd type="none" w="sm" len="sm"/>
            <a:tailEnd type="triangle" w="med" len="med"/>
          </a:ln>
        </p:spPr>
      </p:cxnSp>
      <p:cxnSp>
        <p:nvCxnSpPr>
          <p:cNvPr id="662" name="Google Shape;662;p31"/>
          <p:cNvCxnSpPr/>
          <p:nvPr/>
        </p:nvCxnSpPr>
        <p:spPr>
          <a:xfrm rot="10800000">
            <a:off x="59984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63" name="Google Shape;663;p31"/>
          <p:cNvCxnSpPr/>
          <p:nvPr/>
        </p:nvCxnSpPr>
        <p:spPr>
          <a:xfrm rot="10800000">
            <a:off x="49316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64" name="Google Shape;664;p31"/>
          <p:cNvCxnSpPr>
            <a:stCxn id="655" idx="1"/>
            <a:endCxn id="652" idx="2"/>
          </p:cNvCxnSpPr>
          <p:nvPr/>
        </p:nvCxnSpPr>
        <p:spPr>
          <a:xfrm rot="10800000">
            <a:off x="3620925" y="2365650"/>
            <a:ext cx="670500" cy="1115700"/>
          </a:xfrm>
          <a:prstGeom prst="bentConnector2">
            <a:avLst/>
          </a:prstGeom>
          <a:noFill/>
          <a:ln w="9525" cap="flat" cmpd="sng">
            <a:solidFill>
              <a:srgbClr val="000000"/>
            </a:solidFill>
            <a:prstDash val="solid"/>
            <a:round/>
            <a:headEnd type="none" w="sm" len="sm"/>
            <a:tailEnd type="none" w="sm" len="sm"/>
          </a:ln>
        </p:spPr>
      </p:cxnSp>
      <p:sp>
        <p:nvSpPr>
          <p:cNvPr id="665" name="Google Shape;665;p31"/>
          <p:cNvSpPr/>
          <p:nvPr/>
        </p:nvSpPr>
        <p:spPr>
          <a:xfrm>
            <a:off x="6348825" y="3862950"/>
            <a:ext cx="794400" cy="255300"/>
          </a:xfrm>
          <a:prstGeom prst="roundRect">
            <a:avLst>
              <a:gd name="adj" fmla="val 16667"/>
            </a:avLst>
          </a:prstGeom>
          <a:solidFill>
            <a:srgbClr val="CC00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1" i="0" u="none" strike="noStrike" cap="none">
                <a:solidFill>
                  <a:srgbClr val="000000"/>
                </a:solidFill>
                <a:latin typeface="Arial"/>
                <a:ea typeface="Arial"/>
                <a:cs typeface="Arial"/>
                <a:sym typeface="Arial"/>
              </a:rPr>
              <a:t>feature-1</a:t>
            </a:r>
            <a:endParaRPr sz="1000" b="1" i="0" u="none" strike="noStrike" cap="none">
              <a:solidFill>
                <a:srgbClr val="000000"/>
              </a:solidFill>
              <a:latin typeface="Arial"/>
              <a:ea typeface="Arial"/>
              <a:cs typeface="Arial"/>
              <a:sym typeface="Arial"/>
            </a:endParaRPr>
          </a:p>
        </p:txBody>
      </p:sp>
      <p:cxnSp>
        <p:nvCxnSpPr>
          <p:cNvPr id="666" name="Google Shape;666;p31"/>
          <p:cNvCxnSpPr>
            <a:stCxn id="665" idx="0"/>
            <a:endCxn id="657" idx="2"/>
          </p:cNvCxnSpPr>
          <p:nvPr/>
        </p:nvCxnSpPr>
        <p:spPr>
          <a:xfrm rot="10800000">
            <a:off x="6745125" y="3661050"/>
            <a:ext cx="900" cy="201900"/>
          </a:xfrm>
          <a:prstGeom prst="straightConnector1">
            <a:avLst/>
          </a:prstGeom>
          <a:noFill/>
          <a:ln w="9525" cap="flat" cmpd="sng">
            <a:solidFill>
              <a:srgbClr val="000000"/>
            </a:solidFill>
            <a:prstDash val="solid"/>
            <a:round/>
            <a:headEnd type="none" w="sm" len="sm"/>
            <a:tailEnd type="triangle" w="med" len="med"/>
          </a:ln>
        </p:spPr>
      </p:cxnSp>
      <p:cxnSp>
        <p:nvCxnSpPr>
          <p:cNvPr id="667" name="Google Shape;667;p31"/>
          <p:cNvCxnSpPr>
            <a:endCxn id="650" idx="1"/>
          </p:cNvCxnSpPr>
          <p:nvPr/>
        </p:nvCxnSpPr>
        <p:spPr>
          <a:xfrm rot="10800000" flipH="1">
            <a:off x="553725" y="2185950"/>
            <a:ext cx="613500" cy="591900"/>
          </a:xfrm>
          <a:prstGeom prst="curvedConnector3">
            <a:avLst>
              <a:gd name="adj1" fmla="val 50000"/>
            </a:avLst>
          </a:prstGeom>
          <a:noFill/>
          <a:ln w="9525" cap="flat" cmpd="sng">
            <a:solidFill>
              <a:schemeClr val="dk2"/>
            </a:solidFill>
            <a:prstDash val="solid"/>
            <a:round/>
            <a:headEnd type="none" w="sm" len="sm"/>
            <a:tailEnd type="none" w="sm" len="sm"/>
          </a:ln>
        </p:spPr>
      </p:cxnSp>
      <p:sp>
        <p:nvSpPr>
          <p:cNvPr id="668" name="Google Shape;668;p31"/>
          <p:cNvSpPr txBox="1"/>
          <p:nvPr/>
        </p:nvSpPr>
        <p:spPr>
          <a:xfrm>
            <a:off x="216500" y="2919075"/>
            <a:ext cx="670500" cy="44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Root</a:t>
            </a:r>
            <a:endParaRPr sz="1000" b="0" i="0" u="none" strike="noStrike" cap="none">
              <a:solidFill>
                <a:srgbClr val="000000"/>
              </a:solidFill>
              <a:latin typeface="Barlow Light"/>
              <a:ea typeface="Barlow Light"/>
              <a:cs typeface="Barlow Light"/>
              <a:sym typeface="Barlow Light"/>
            </a:endParaRPr>
          </a:p>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commit</a:t>
            </a:r>
            <a:endParaRPr sz="1000" b="0" i="0" u="none" strike="noStrike" cap="none">
              <a:solidFill>
                <a:srgbClr val="000000"/>
              </a:solidFill>
              <a:latin typeface="Barlow Light"/>
              <a:ea typeface="Barlow Light"/>
              <a:cs typeface="Barlow Light"/>
              <a:sym typeface="Barlow Light"/>
            </a:endParaRPr>
          </a:p>
        </p:txBody>
      </p:sp>
      <p:cxnSp>
        <p:nvCxnSpPr>
          <p:cNvPr id="669" name="Google Shape;669;p31"/>
          <p:cNvCxnSpPr/>
          <p:nvPr/>
        </p:nvCxnSpPr>
        <p:spPr>
          <a:xfrm>
            <a:off x="325250" y="4398775"/>
            <a:ext cx="8101200" cy="10800"/>
          </a:xfrm>
          <a:prstGeom prst="straightConnector1">
            <a:avLst/>
          </a:prstGeom>
          <a:noFill/>
          <a:ln w="28575" cap="flat" cmpd="sng">
            <a:solidFill>
              <a:schemeClr val="dk2"/>
            </a:solidFill>
            <a:prstDash val="solid"/>
            <a:round/>
            <a:headEnd type="none" w="sm" len="sm"/>
            <a:tailEnd type="triangle" w="med" len="med"/>
          </a:ln>
        </p:spPr>
      </p:cxnSp>
      <p:sp>
        <p:nvSpPr>
          <p:cNvPr id="670" name="Google Shape;670;p31"/>
          <p:cNvSpPr txBox="1"/>
          <p:nvPr/>
        </p:nvSpPr>
        <p:spPr>
          <a:xfrm>
            <a:off x="3722300" y="4409575"/>
            <a:ext cx="728700" cy="250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274E13"/>
                </a:solidFill>
                <a:latin typeface="Barlow"/>
                <a:ea typeface="Barlow"/>
                <a:cs typeface="Barlow"/>
                <a:sym typeface="Barlow"/>
              </a:rPr>
              <a:t>Time</a:t>
            </a:r>
            <a:endParaRPr sz="1400" b="1" i="0" u="none" strike="noStrike" cap="none">
              <a:solidFill>
                <a:srgbClr val="274E13"/>
              </a:solidFill>
              <a:latin typeface="Barlow"/>
              <a:ea typeface="Barlow"/>
              <a:cs typeface="Barlow"/>
              <a:sym typeface="Barlow"/>
            </a:endParaRPr>
          </a:p>
        </p:txBody>
      </p:sp>
      <p:sp>
        <p:nvSpPr>
          <p:cNvPr id="671" name="Google Shape;671;p31"/>
          <p:cNvSpPr/>
          <p:nvPr/>
        </p:nvSpPr>
        <p:spPr>
          <a:xfrm>
            <a:off x="43676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31"/>
          <p:cNvSpPr/>
          <p:nvPr/>
        </p:nvSpPr>
        <p:spPr>
          <a:xfrm>
            <a:off x="54344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73" name="Google Shape;673;p31"/>
          <p:cNvCxnSpPr>
            <a:stCxn id="671" idx="1"/>
          </p:cNvCxnSpPr>
          <p:nvPr/>
        </p:nvCxnSpPr>
        <p:spPr>
          <a:xfrm rot="10800000">
            <a:off x="39410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74" name="Google Shape;674;p31"/>
          <p:cNvCxnSpPr>
            <a:stCxn id="672" idx="1"/>
            <a:endCxn id="671" idx="3"/>
          </p:cNvCxnSpPr>
          <p:nvPr/>
        </p:nvCxnSpPr>
        <p:spPr>
          <a:xfrm rot="10800000">
            <a:off x="50078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75" name="Google Shape;675;p31"/>
          <p:cNvCxnSpPr/>
          <p:nvPr/>
        </p:nvCxnSpPr>
        <p:spPr>
          <a:xfrm rot="10800000" flipH="1">
            <a:off x="2687325" y="2338350"/>
            <a:ext cx="613500" cy="591900"/>
          </a:xfrm>
          <a:prstGeom prst="curvedConnector3">
            <a:avLst>
              <a:gd name="adj1" fmla="val 50000"/>
            </a:avLst>
          </a:prstGeom>
          <a:noFill/>
          <a:ln w="9525" cap="flat" cmpd="sng">
            <a:solidFill>
              <a:schemeClr val="dk2"/>
            </a:solidFill>
            <a:prstDash val="solid"/>
            <a:round/>
            <a:headEnd type="none" w="sm" len="sm"/>
            <a:tailEnd type="none" w="sm" len="sm"/>
          </a:ln>
        </p:spPr>
      </p:cxnSp>
      <p:sp>
        <p:nvSpPr>
          <p:cNvPr id="676" name="Google Shape;676;p31"/>
          <p:cNvSpPr txBox="1"/>
          <p:nvPr/>
        </p:nvSpPr>
        <p:spPr>
          <a:xfrm>
            <a:off x="2350100" y="3071475"/>
            <a:ext cx="794400" cy="44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Ancestor</a:t>
            </a:r>
            <a:endParaRPr sz="1000" b="0" i="0" u="none" strike="noStrike" cap="none">
              <a:solidFill>
                <a:srgbClr val="000000"/>
              </a:solidFill>
              <a:latin typeface="Barlow Light"/>
              <a:ea typeface="Barlow Light"/>
              <a:cs typeface="Barlow Light"/>
              <a:sym typeface="Barlow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32"/>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3-way merge</a:t>
            </a:r>
            <a:endParaRPr sz="4000">
              <a:solidFill>
                <a:srgbClr val="741B47"/>
              </a:solidFill>
              <a:latin typeface="Raleway Medium"/>
              <a:ea typeface="Raleway Medium"/>
              <a:cs typeface="Raleway Medium"/>
              <a:sym typeface="Raleway Medium"/>
            </a:endParaRPr>
          </a:p>
        </p:txBody>
      </p:sp>
      <p:sp>
        <p:nvSpPr>
          <p:cNvPr id="682" name="Google Shape;682;p32"/>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25</a:t>
            </a:fld>
            <a:endParaRPr/>
          </a:p>
        </p:txBody>
      </p:sp>
      <p:sp>
        <p:nvSpPr>
          <p:cNvPr id="683" name="Google Shape;683;p32"/>
          <p:cNvSpPr/>
          <p:nvPr/>
        </p:nvSpPr>
        <p:spPr>
          <a:xfrm>
            <a:off x="11672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32"/>
          <p:cNvSpPr/>
          <p:nvPr/>
        </p:nvSpPr>
        <p:spPr>
          <a:xfrm>
            <a:off x="22340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32"/>
          <p:cNvSpPr/>
          <p:nvPr/>
        </p:nvSpPr>
        <p:spPr>
          <a:xfrm>
            <a:off x="33008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32"/>
          <p:cNvSpPr/>
          <p:nvPr/>
        </p:nvSpPr>
        <p:spPr>
          <a:xfrm>
            <a:off x="6501225" y="1500750"/>
            <a:ext cx="640200" cy="255300"/>
          </a:xfrm>
          <a:prstGeom prst="roundRect">
            <a:avLst>
              <a:gd name="adj" fmla="val 16667"/>
            </a:avLst>
          </a:prstGeom>
          <a:solidFill>
            <a:srgbClr val="00FF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master</a:t>
            </a:r>
            <a:endParaRPr sz="1000" b="0" i="0" u="none" strike="noStrike" cap="none">
              <a:solidFill>
                <a:srgbClr val="000000"/>
              </a:solidFill>
              <a:latin typeface="Arial"/>
              <a:ea typeface="Arial"/>
              <a:cs typeface="Arial"/>
              <a:sym typeface="Arial"/>
            </a:endParaRPr>
          </a:p>
        </p:txBody>
      </p:sp>
      <p:sp>
        <p:nvSpPr>
          <p:cNvPr id="687" name="Google Shape;687;p32"/>
          <p:cNvSpPr/>
          <p:nvPr/>
        </p:nvSpPr>
        <p:spPr>
          <a:xfrm>
            <a:off x="6501225" y="1043550"/>
            <a:ext cx="640200" cy="255300"/>
          </a:xfrm>
          <a:prstGeom prst="roundRect">
            <a:avLst>
              <a:gd name="adj" fmla="val 16667"/>
            </a:avLst>
          </a:prstGeom>
          <a:solidFill>
            <a:srgbClr val="F9CB9C"/>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HEAD</a:t>
            </a:r>
            <a:endParaRPr sz="1000" b="0" i="0" u="none" strike="noStrike" cap="none">
              <a:solidFill>
                <a:srgbClr val="000000"/>
              </a:solidFill>
              <a:latin typeface="Arial"/>
              <a:ea typeface="Arial"/>
              <a:cs typeface="Arial"/>
              <a:sym typeface="Arial"/>
            </a:endParaRPr>
          </a:p>
        </p:txBody>
      </p:sp>
      <p:sp>
        <p:nvSpPr>
          <p:cNvPr id="688" name="Google Shape;688;p32"/>
          <p:cNvSpPr/>
          <p:nvPr/>
        </p:nvSpPr>
        <p:spPr>
          <a:xfrm>
            <a:off x="42914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32"/>
          <p:cNvSpPr/>
          <p:nvPr/>
        </p:nvSpPr>
        <p:spPr>
          <a:xfrm>
            <a:off x="53582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32"/>
          <p:cNvSpPr/>
          <p:nvPr/>
        </p:nvSpPr>
        <p:spPr>
          <a:xfrm>
            <a:off x="64250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91" name="Google Shape;691;p32"/>
          <p:cNvCxnSpPr>
            <a:stCxn id="684" idx="1"/>
            <a:endCxn id="683" idx="3"/>
          </p:cNvCxnSpPr>
          <p:nvPr/>
        </p:nvCxnSpPr>
        <p:spPr>
          <a:xfrm rot="10800000">
            <a:off x="18074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92" name="Google Shape;692;p32"/>
          <p:cNvCxnSpPr>
            <a:stCxn id="685" idx="1"/>
            <a:endCxn id="684" idx="3"/>
          </p:cNvCxnSpPr>
          <p:nvPr/>
        </p:nvCxnSpPr>
        <p:spPr>
          <a:xfrm rot="10800000">
            <a:off x="28742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93" name="Google Shape;693;p32"/>
          <p:cNvCxnSpPr>
            <a:stCxn id="687" idx="2"/>
            <a:endCxn id="686" idx="0"/>
          </p:cNvCxnSpPr>
          <p:nvPr/>
        </p:nvCxnSpPr>
        <p:spPr>
          <a:xfrm>
            <a:off x="6821325" y="1298850"/>
            <a:ext cx="0" cy="201900"/>
          </a:xfrm>
          <a:prstGeom prst="straightConnector1">
            <a:avLst/>
          </a:prstGeom>
          <a:noFill/>
          <a:ln w="9525" cap="flat" cmpd="sng">
            <a:solidFill>
              <a:srgbClr val="000000"/>
            </a:solidFill>
            <a:prstDash val="solid"/>
            <a:round/>
            <a:headEnd type="none" w="sm" len="sm"/>
            <a:tailEnd type="triangle" w="med" len="med"/>
          </a:ln>
        </p:spPr>
      </p:cxnSp>
      <p:cxnSp>
        <p:nvCxnSpPr>
          <p:cNvPr id="694" name="Google Shape;694;p32"/>
          <p:cNvCxnSpPr/>
          <p:nvPr/>
        </p:nvCxnSpPr>
        <p:spPr>
          <a:xfrm>
            <a:off x="6821325" y="1756050"/>
            <a:ext cx="0" cy="250200"/>
          </a:xfrm>
          <a:prstGeom prst="straightConnector1">
            <a:avLst/>
          </a:prstGeom>
          <a:noFill/>
          <a:ln w="9525" cap="flat" cmpd="sng">
            <a:solidFill>
              <a:srgbClr val="000000"/>
            </a:solidFill>
            <a:prstDash val="solid"/>
            <a:round/>
            <a:headEnd type="none" w="sm" len="sm"/>
            <a:tailEnd type="triangle" w="med" len="med"/>
          </a:ln>
        </p:spPr>
      </p:cxnSp>
      <p:cxnSp>
        <p:nvCxnSpPr>
          <p:cNvPr id="695" name="Google Shape;695;p32"/>
          <p:cNvCxnSpPr/>
          <p:nvPr/>
        </p:nvCxnSpPr>
        <p:spPr>
          <a:xfrm rot="10800000">
            <a:off x="59984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96" name="Google Shape;696;p32"/>
          <p:cNvCxnSpPr/>
          <p:nvPr/>
        </p:nvCxnSpPr>
        <p:spPr>
          <a:xfrm rot="10800000">
            <a:off x="49316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697" name="Google Shape;697;p32"/>
          <p:cNvCxnSpPr>
            <a:stCxn id="688" idx="1"/>
            <a:endCxn id="685" idx="2"/>
          </p:cNvCxnSpPr>
          <p:nvPr/>
        </p:nvCxnSpPr>
        <p:spPr>
          <a:xfrm rot="10800000">
            <a:off x="3620925" y="2365650"/>
            <a:ext cx="670500" cy="1115700"/>
          </a:xfrm>
          <a:prstGeom prst="bentConnector2">
            <a:avLst/>
          </a:prstGeom>
          <a:noFill/>
          <a:ln w="9525" cap="flat" cmpd="sng">
            <a:solidFill>
              <a:srgbClr val="000000"/>
            </a:solidFill>
            <a:prstDash val="solid"/>
            <a:round/>
            <a:headEnd type="none" w="sm" len="sm"/>
            <a:tailEnd type="none" w="sm" len="sm"/>
          </a:ln>
        </p:spPr>
      </p:cxnSp>
      <p:sp>
        <p:nvSpPr>
          <p:cNvPr id="698" name="Google Shape;698;p32"/>
          <p:cNvSpPr/>
          <p:nvPr/>
        </p:nvSpPr>
        <p:spPr>
          <a:xfrm>
            <a:off x="6348825" y="3862950"/>
            <a:ext cx="794400" cy="255300"/>
          </a:xfrm>
          <a:prstGeom prst="roundRect">
            <a:avLst>
              <a:gd name="adj" fmla="val 16667"/>
            </a:avLst>
          </a:prstGeom>
          <a:solidFill>
            <a:srgbClr val="CC00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1" i="0" u="none" strike="noStrike" cap="none">
                <a:solidFill>
                  <a:srgbClr val="000000"/>
                </a:solidFill>
                <a:latin typeface="Arial"/>
                <a:ea typeface="Arial"/>
                <a:cs typeface="Arial"/>
                <a:sym typeface="Arial"/>
              </a:rPr>
              <a:t>feature-1</a:t>
            </a:r>
            <a:endParaRPr sz="1000" b="1" i="0" u="none" strike="noStrike" cap="none">
              <a:solidFill>
                <a:srgbClr val="000000"/>
              </a:solidFill>
              <a:latin typeface="Arial"/>
              <a:ea typeface="Arial"/>
              <a:cs typeface="Arial"/>
              <a:sym typeface="Arial"/>
            </a:endParaRPr>
          </a:p>
        </p:txBody>
      </p:sp>
      <p:cxnSp>
        <p:nvCxnSpPr>
          <p:cNvPr id="699" name="Google Shape;699;p32"/>
          <p:cNvCxnSpPr>
            <a:stCxn id="698" idx="0"/>
            <a:endCxn id="690" idx="2"/>
          </p:cNvCxnSpPr>
          <p:nvPr/>
        </p:nvCxnSpPr>
        <p:spPr>
          <a:xfrm rot="10800000">
            <a:off x="6745125" y="3661050"/>
            <a:ext cx="900" cy="201900"/>
          </a:xfrm>
          <a:prstGeom prst="straightConnector1">
            <a:avLst/>
          </a:prstGeom>
          <a:noFill/>
          <a:ln w="9525" cap="flat" cmpd="sng">
            <a:solidFill>
              <a:srgbClr val="000000"/>
            </a:solidFill>
            <a:prstDash val="solid"/>
            <a:round/>
            <a:headEnd type="none" w="sm" len="sm"/>
            <a:tailEnd type="triangle" w="med" len="med"/>
          </a:ln>
        </p:spPr>
      </p:cxnSp>
      <p:cxnSp>
        <p:nvCxnSpPr>
          <p:cNvPr id="700" name="Google Shape;700;p32"/>
          <p:cNvCxnSpPr>
            <a:endCxn id="683" idx="1"/>
          </p:cNvCxnSpPr>
          <p:nvPr/>
        </p:nvCxnSpPr>
        <p:spPr>
          <a:xfrm rot="10800000" flipH="1">
            <a:off x="553725" y="2185950"/>
            <a:ext cx="613500" cy="591900"/>
          </a:xfrm>
          <a:prstGeom prst="curvedConnector3">
            <a:avLst>
              <a:gd name="adj1" fmla="val 50000"/>
            </a:avLst>
          </a:prstGeom>
          <a:noFill/>
          <a:ln w="9525" cap="flat" cmpd="sng">
            <a:solidFill>
              <a:schemeClr val="dk2"/>
            </a:solidFill>
            <a:prstDash val="solid"/>
            <a:round/>
            <a:headEnd type="none" w="sm" len="sm"/>
            <a:tailEnd type="none" w="sm" len="sm"/>
          </a:ln>
        </p:spPr>
      </p:cxnSp>
      <p:sp>
        <p:nvSpPr>
          <p:cNvPr id="701" name="Google Shape;701;p32"/>
          <p:cNvSpPr txBox="1"/>
          <p:nvPr/>
        </p:nvSpPr>
        <p:spPr>
          <a:xfrm>
            <a:off x="216500" y="2919075"/>
            <a:ext cx="670500" cy="44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Root</a:t>
            </a:r>
            <a:endParaRPr sz="1000" b="0" i="0" u="none" strike="noStrike" cap="none">
              <a:solidFill>
                <a:srgbClr val="000000"/>
              </a:solidFill>
              <a:latin typeface="Barlow Light"/>
              <a:ea typeface="Barlow Light"/>
              <a:cs typeface="Barlow Light"/>
              <a:sym typeface="Barlow Light"/>
            </a:endParaRPr>
          </a:p>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commit</a:t>
            </a:r>
            <a:endParaRPr sz="1000" b="0" i="0" u="none" strike="noStrike" cap="none">
              <a:solidFill>
                <a:srgbClr val="000000"/>
              </a:solidFill>
              <a:latin typeface="Barlow Light"/>
              <a:ea typeface="Barlow Light"/>
              <a:cs typeface="Barlow Light"/>
              <a:sym typeface="Barlow Light"/>
            </a:endParaRPr>
          </a:p>
        </p:txBody>
      </p:sp>
      <p:cxnSp>
        <p:nvCxnSpPr>
          <p:cNvPr id="702" name="Google Shape;702;p32"/>
          <p:cNvCxnSpPr/>
          <p:nvPr/>
        </p:nvCxnSpPr>
        <p:spPr>
          <a:xfrm>
            <a:off x="325250" y="4398775"/>
            <a:ext cx="8101200" cy="10800"/>
          </a:xfrm>
          <a:prstGeom prst="straightConnector1">
            <a:avLst/>
          </a:prstGeom>
          <a:noFill/>
          <a:ln w="28575" cap="flat" cmpd="sng">
            <a:solidFill>
              <a:schemeClr val="dk2"/>
            </a:solidFill>
            <a:prstDash val="solid"/>
            <a:round/>
            <a:headEnd type="none" w="sm" len="sm"/>
            <a:tailEnd type="triangle" w="med" len="med"/>
          </a:ln>
        </p:spPr>
      </p:cxnSp>
      <p:sp>
        <p:nvSpPr>
          <p:cNvPr id="703" name="Google Shape;703;p32"/>
          <p:cNvSpPr txBox="1"/>
          <p:nvPr/>
        </p:nvSpPr>
        <p:spPr>
          <a:xfrm>
            <a:off x="3722300" y="4409575"/>
            <a:ext cx="728700" cy="250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274E13"/>
                </a:solidFill>
                <a:latin typeface="Barlow"/>
                <a:ea typeface="Barlow"/>
                <a:cs typeface="Barlow"/>
                <a:sym typeface="Barlow"/>
              </a:rPr>
              <a:t>Time</a:t>
            </a:r>
            <a:endParaRPr sz="1400" b="1" i="0" u="none" strike="noStrike" cap="none">
              <a:solidFill>
                <a:srgbClr val="274E13"/>
              </a:solidFill>
              <a:latin typeface="Barlow"/>
              <a:ea typeface="Barlow"/>
              <a:cs typeface="Barlow"/>
              <a:sym typeface="Barlow"/>
            </a:endParaRPr>
          </a:p>
        </p:txBody>
      </p:sp>
      <p:sp>
        <p:nvSpPr>
          <p:cNvPr id="704" name="Google Shape;704;p32"/>
          <p:cNvSpPr/>
          <p:nvPr/>
        </p:nvSpPr>
        <p:spPr>
          <a:xfrm>
            <a:off x="43676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32"/>
          <p:cNvSpPr/>
          <p:nvPr/>
        </p:nvSpPr>
        <p:spPr>
          <a:xfrm>
            <a:off x="54344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706" name="Google Shape;706;p32"/>
          <p:cNvCxnSpPr>
            <a:stCxn id="704" idx="1"/>
          </p:cNvCxnSpPr>
          <p:nvPr/>
        </p:nvCxnSpPr>
        <p:spPr>
          <a:xfrm rot="10800000">
            <a:off x="39410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707" name="Google Shape;707;p32"/>
          <p:cNvCxnSpPr>
            <a:stCxn id="705" idx="1"/>
            <a:endCxn id="704" idx="3"/>
          </p:cNvCxnSpPr>
          <p:nvPr/>
        </p:nvCxnSpPr>
        <p:spPr>
          <a:xfrm rot="10800000">
            <a:off x="50078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708" name="Google Shape;708;p32"/>
          <p:cNvCxnSpPr/>
          <p:nvPr/>
        </p:nvCxnSpPr>
        <p:spPr>
          <a:xfrm rot="10800000" flipH="1">
            <a:off x="2687325" y="2338350"/>
            <a:ext cx="613500" cy="591900"/>
          </a:xfrm>
          <a:prstGeom prst="curvedConnector3">
            <a:avLst>
              <a:gd name="adj1" fmla="val 50000"/>
            </a:avLst>
          </a:prstGeom>
          <a:noFill/>
          <a:ln w="9525" cap="flat" cmpd="sng">
            <a:solidFill>
              <a:schemeClr val="dk2"/>
            </a:solidFill>
            <a:prstDash val="solid"/>
            <a:round/>
            <a:headEnd type="none" w="sm" len="sm"/>
            <a:tailEnd type="none" w="sm" len="sm"/>
          </a:ln>
        </p:spPr>
      </p:cxnSp>
      <p:sp>
        <p:nvSpPr>
          <p:cNvPr id="709" name="Google Shape;709;p32"/>
          <p:cNvSpPr txBox="1"/>
          <p:nvPr/>
        </p:nvSpPr>
        <p:spPr>
          <a:xfrm>
            <a:off x="2350100" y="3071475"/>
            <a:ext cx="794400" cy="44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Ancestor</a:t>
            </a:r>
            <a:endParaRPr sz="1000" b="0" i="0" u="none" strike="noStrike" cap="none">
              <a:solidFill>
                <a:srgbClr val="000000"/>
              </a:solidFill>
              <a:latin typeface="Barlow Light"/>
              <a:ea typeface="Barlow Light"/>
              <a:cs typeface="Barlow Light"/>
              <a:sym typeface="Barlow Light"/>
            </a:endParaRPr>
          </a:p>
        </p:txBody>
      </p:sp>
      <p:sp>
        <p:nvSpPr>
          <p:cNvPr id="710" name="Google Shape;710;p32"/>
          <p:cNvSpPr/>
          <p:nvPr/>
        </p:nvSpPr>
        <p:spPr>
          <a:xfrm>
            <a:off x="65012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711" name="Google Shape;711;p32"/>
          <p:cNvCxnSpPr>
            <a:stCxn id="710" idx="1"/>
          </p:cNvCxnSpPr>
          <p:nvPr/>
        </p:nvCxnSpPr>
        <p:spPr>
          <a:xfrm rot="10800000">
            <a:off x="60746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712" name="Google Shape;712;p32"/>
          <p:cNvCxnSpPr>
            <a:stCxn id="710" idx="2"/>
            <a:endCxn id="690" idx="3"/>
          </p:cNvCxnSpPr>
          <p:nvPr/>
        </p:nvCxnSpPr>
        <p:spPr>
          <a:xfrm rot="-5400000" flipH="1">
            <a:off x="6385425" y="2801550"/>
            <a:ext cx="1115700" cy="243900"/>
          </a:xfrm>
          <a:prstGeom prst="bentConnector4">
            <a:avLst>
              <a:gd name="adj1" fmla="val 41947"/>
              <a:gd name="adj2" fmla="val 197632"/>
            </a:avLst>
          </a:prstGeom>
          <a:noFill/>
          <a:ln w="9525" cap="flat" cmpd="sng">
            <a:solidFill>
              <a:schemeClr val="dk2"/>
            </a:solidFill>
            <a:prstDash val="solid"/>
            <a:round/>
            <a:headEnd type="none" w="sm" len="sm"/>
            <a:tailEnd type="none" w="sm" len="sm"/>
          </a:ln>
        </p:spPr>
      </p:cxnSp>
      <p:cxnSp>
        <p:nvCxnSpPr>
          <p:cNvPr id="713" name="Google Shape;713;p32"/>
          <p:cNvCxnSpPr/>
          <p:nvPr/>
        </p:nvCxnSpPr>
        <p:spPr>
          <a:xfrm rot="10800000" flipH="1">
            <a:off x="6084375" y="2368450"/>
            <a:ext cx="407100" cy="401400"/>
          </a:xfrm>
          <a:prstGeom prst="curvedConnector3">
            <a:avLst>
              <a:gd name="adj1" fmla="val 50000"/>
            </a:avLst>
          </a:prstGeom>
          <a:noFill/>
          <a:ln w="9525" cap="flat" cmpd="sng">
            <a:solidFill>
              <a:schemeClr val="dk2"/>
            </a:solidFill>
            <a:prstDash val="solid"/>
            <a:round/>
            <a:headEnd type="none" w="sm" len="sm"/>
            <a:tailEnd type="none" w="sm" len="sm"/>
          </a:ln>
        </p:spPr>
      </p:cxnSp>
      <p:sp>
        <p:nvSpPr>
          <p:cNvPr id="714" name="Google Shape;714;p32"/>
          <p:cNvSpPr txBox="1"/>
          <p:nvPr/>
        </p:nvSpPr>
        <p:spPr>
          <a:xfrm>
            <a:off x="5419275" y="2700600"/>
            <a:ext cx="1072200" cy="28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Merge commit</a:t>
            </a:r>
            <a:endParaRPr sz="1000" b="0" i="0" u="none" strike="noStrike" cap="none">
              <a:solidFill>
                <a:srgbClr val="000000"/>
              </a:solidFill>
              <a:latin typeface="Barlow Light"/>
              <a:ea typeface="Barlow Light"/>
              <a:cs typeface="Barlow Light"/>
              <a:sym typeface="Barlow 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33"/>
          <p:cNvSpPr txBox="1">
            <a:spLocks noGrp="1"/>
          </p:cNvSpPr>
          <p:nvPr>
            <p:ph type="title"/>
          </p:nvPr>
        </p:nvSpPr>
        <p:spPr>
          <a:xfrm>
            <a:off x="457200" y="192649"/>
            <a:ext cx="5640900" cy="5919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Merge Conflicts</a:t>
            </a:r>
            <a:endParaRPr sz="4000">
              <a:solidFill>
                <a:srgbClr val="741B47"/>
              </a:solidFill>
              <a:latin typeface="Raleway Medium"/>
              <a:ea typeface="Raleway Medium"/>
              <a:cs typeface="Raleway Medium"/>
              <a:sym typeface="Raleway Medium"/>
            </a:endParaRPr>
          </a:p>
        </p:txBody>
      </p:sp>
      <p:sp>
        <p:nvSpPr>
          <p:cNvPr id="720" name="Google Shape;720;p33"/>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26</a:t>
            </a:fld>
            <a:endParaRPr/>
          </a:p>
        </p:txBody>
      </p:sp>
      <p:sp>
        <p:nvSpPr>
          <p:cNvPr id="721" name="Google Shape;721;p33"/>
          <p:cNvSpPr/>
          <p:nvPr/>
        </p:nvSpPr>
        <p:spPr>
          <a:xfrm>
            <a:off x="11672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33"/>
          <p:cNvSpPr/>
          <p:nvPr/>
        </p:nvSpPr>
        <p:spPr>
          <a:xfrm>
            <a:off x="22340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33"/>
          <p:cNvSpPr/>
          <p:nvPr/>
        </p:nvSpPr>
        <p:spPr>
          <a:xfrm>
            <a:off x="33008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33"/>
          <p:cNvSpPr/>
          <p:nvPr/>
        </p:nvSpPr>
        <p:spPr>
          <a:xfrm>
            <a:off x="5434425" y="1500750"/>
            <a:ext cx="640200" cy="255300"/>
          </a:xfrm>
          <a:prstGeom prst="roundRect">
            <a:avLst>
              <a:gd name="adj" fmla="val 16667"/>
            </a:avLst>
          </a:prstGeom>
          <a:solidFill>
            <a:srgbClr val="00FF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master</a:t>
            </a:r>
            <a:endParaRPr sz="1000" b="0" i="0" u="none" strike="noStrike" cap="none">
              <a:solidFill>
                <a:srgbClr val="000000"/>
              </a:solidFill>
              <a:latin typeface="Arial"/>
              <a:ea typeface="Arial"/>
              <a:cs typeface="Arial"/>
              <a:sym typeface="Arial"/>
            </a:endParaRPr>
          </a:p>
        </p:txBody>
      </p:sp>
      <p:sp>
        <p:nvSpPr>
          <p:cNvPr id="725" name="Google Shape;725;p33"/>
          <p:cNvSpPr/>
          <p:nvPr/>
        </p:nvSpPr>
        <p:spPr>
          <a:xfrm>
            <a:off x="5434425" y="1043550"/>
            <a:ext cx="640200" cy="255300"/>
          </a:xfrm>
          <a:prstGeom prst="roundRect">
            <a:avLst>
              <a:gd name="adj" fmla="val 16667"/>
            </a:avLst>
          </a:prstGeom>
          <a:solidFill>
            <a:srgbClr val="F9CB9C"/>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Arial"/>
                <a:ea typeface="Arial"/>
                <a:cs typeface="Arial"/>
                <a:sym typeface="Arial"/>
              </a:rPr>
              <a:t>HEAD</a:t>
            </a:r>
            <a:endParaRPr sz="1000" b="0" i="0" u="none" strike="noStrike" cap="none">
              <a:solidFill>
                <a:srgbClr val="000000"/>
              </a:solidFill>
              <a:latin typeface="Arial"/>
              <a:ea typeface="Arial"/>
              <a:cs typeface="Arial"/>
              <a:sym typeface="Arial"/>
            </a:endParaRPr>
          </a:p>
        </p:txBody>
      </p:sp>
      <p:sp>
        <p:nvSpPr>
          <p:cNvPr id="726" name="Google Shape;726;p33"/>
          <p:cNvSpPr/>
          <p:nvPr/>
        </p:nvSpPr>
        <p:spPr>
          <a:xfrm>
            <a:off x="42914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33"/>
          <p:cNvSpPr/>
          <p:nvPr/>
        </p:nvSpPr>
        <p:spPr>
          <a:xfrm>
            <a:off x="53582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33"/>
          <p:cNvSpPr/>
          <p:nvPr/>
        </p:nvSpPr>
        <p:spPr>
          <a:xfrm>
            <a:off x="6425025" y="3301650"/>
            <a:ext cx="640200" cy="359400"/>
          </a:xfrm>
          <a:prstGeom prst="roundRect">
            <a:avLst>
              <a:gd name="adj" fmla="val 16667"/>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729" name="Google Shape;729;p33"/>
          <p:cNvCxnSpPr>
            <a:stCxn id="722" idx="1"/>
            <a:endCxn id="721" idx="3"/>
          </p:cNvCxnSpPr>
          <p:nvPr/>
        </p:nvCxnSpPr>
        <p:spPr>
          <a:xfrm rot="10800000">
            <a:off x="18074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730" name="Google Shape;730;p33"/>
          <p:cNvCxnSpPr>
            <a:stCxn id="723" idx="1"/>
            <a:endCxn id="722" idx="3"/>
          </p:cNvCxnSpPr>
          <p:nvPr/>
        </p:nvCxnSpPr>
        <p:spPr>
          <a:xfrm rot="10800000">
            <a:off x="28742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731" name="Google Shape;731;p33"/>
          <p:cNvCxnSpPr>
            <a:stCxn id="725" idx="2"/>
            <a:endCxn id="724" idx="0"/>
          </p:cNvCxnSpPr>
          <p:nvPr/>
        </p:nvCxnSpPr>
        <p:spPr>
          <a:xfrm>
            <a:off x="5754525" y="1298850"/>
            <a:ext cx="0" cy="201900"/>
          </a:xfrm>
          <a:prstGeom prst="straightConnector1">
            <a:avLst/>
          </a:prstGeom>
          <a:noFill/>
          <a:ln w="9525" cap="flat" cmpd="sng">
            <a:solidFill>
              <a:srgbClr val="000000"/>
            </a:solidFill>
            <a:prstDash val="solid"/>
            <a:round/>
            <a:headEnd type="none" w="sm" len="sm"/>
            <a:tailEnd type="triangle" w="med" len="med"/>
          </a:ln>
        </p:spPr>
      </p:cxnSp>
      <p:cxnSp>
        <p:nvCxnSpPr>
          <p:cNvPr id="732" name="Google Shape;732;p33"/>
          <p:cNvCxnSpPr/>
          <p:nvPr/>
        </p:nvCxnSpPr>
        <p:spPr>
          <a:xfrm>
            <a:off x="5754525" y="1756050"/>
            <a:ext cx="0" cy="250200"/>
          </a:xfrm>
          <a:prstGeom prst="straightConnector1">
            <a:avLst/>
          </a:prstGeom>
          <a:noFill/>
          <a:ln w="9525" cap="flat" cmpd="sng">
            <a:solidFill>
              <a:srgbClr val="000000"/>
            </a:solidFill>
            <a:prstDash val="solid"/>
            <a:round/>
            <a:headEnd type="none" w="sm" len="sm"/>
            <a:tailEnd type="triangle" w="med" len="med"/>
          </a:ln>
        </p:spPr>
      </p:cxnSp>
      <p:cxnSp>
        <p:nvCxnSpPr>
          <p:cNvPr id="733" name="Google Shape;733;p33"/>
          <p:cNvCxnSpPr/>
          <p:nvPr/>
        </p:nvCxnSpPr>
        <p:spPr>
          <a:xfrm rot="10800000">
            <a:off x="59984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734" name="Google Shape;734;p33"/>
          <p:cNvCxnSpPr/>
          <p:nvPr/>
        </p:nvCxnSpPr>
        <p:spPr>
          <a:xfrm rot="10800000">
            <a:off x="4931625" y="34813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735" name="Google Shape;735;p33"/>
          <p:cNvCxnSpPr>
            <a:stCxn id="726" idx="1"/>
            <a:endCxn id="723" idx="2"/>
          </p:cNvCxnSpPr>
          <p:nvPr/>
        </p:nvCxnSpPr>
        <p:spPr>
          <a:xfrm rot="10800000">
            <a:off x="3620925" y="2365650"/>
            <a:ext cx="670500" cy="1115700"/>
          </a:xfrm>
          <a:prstGeom prst="bentConnector2">
            <a:avLst/>
          </a:prstGeom>
          <a:noFill/>
          <a:ln w="9525" cap="flat" cmpd="sng">
            <a:solidFill>
              <a:srgbClr val="000000"/>
            </a:solidFill>
            <a:prstDash val="solid"/>
            <a:round/>
            <a:headEnd type="none" w="sm" len="sm"/>
            <a:tailEnd type="none" w="sm" len="sm"/>
          </a:ln>
        </p:spPr>
      </p:cxnSp>
      <p:sp>
        <p:nvSpPr>
          <p:cNvPr id="736" name="Google Shape;736;p33"/>
          <p:cNvSpPr/>
          <p:nvPr/>
        </p:nvSpPr>
        <p:spPr>
          <a:xfrm>
            <a:off x="6348825" y="3862950"/>
            <a:ext cx="794400" cy="255300"/>
          </a:xfrm>
          <a:prstGeom prst="roundRect">
            <a:avLst>
              <a:gd name="adj" fmla="val 16667"/>
            </a:avLst>
          </a:prstGeom>
          <a:solidFill>
            <a:srgbClr val="CC000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1" i="0" u="none" strike="noStrike" cap="none">
                <a:solidFill>
                  <a:srgbClr val="000000"/>
                </a:solidFill>
                <a:latin typeface="Arial"/>
                <a:ea typeface="Arial"/>
                <a:cs typeface="Arial"/>
                <a:sym typeface="Arial"/>
              </a:rPr>
              <a:t>feature-1</a:t>
            </a:r>
            <a:endParaRPr sz="1000" b="1" i="0" u="none" strike="noStrike" cap="none">
              <a:solidFill>
                <a:srgbClr val="000000"/>
              </a:solidFill>
              <a:latin typeface="Arial"/>
              <a:ea typeface="Arial"/>
              <a:cs typeface="Arial"/>
              <a:sym typeface="Arial"/>
            </a:endParaRPr>
          </a:p>
        </p:txBody>
      </p:sp>
      <p:cxnSp>
        <p:nvCxnSpPr>
          <p:cNvPr id="737" name="Google Shape;737;p33"/>
          <p:cNvCxnSpPr>
            <a:stCxn id="736" idx="0"/>
            <a:endCxn id="728" idx="2"/>
          </p:cNvCxnSpPr>
          <p:nvPr/>
        </p:nvCxnSpPr>
        <p:spPr>
          <a:xfrm rot="10800000">
            <a:off x="6745125" y="3661050"/>
            <a:ext cx="900" cy="201900"/>
          </a:xfrm>
          <a:prstGeom prst="straightConnector1">
            <a:avLst/>
          </a:prstGeom>
          <a:noFill/>
          <a:ln w="9525" cap="flat" cmpd="sng">
            <a:solidFill>
              <a:srgbClr val="000000"/>
            </a:solidFill>
            <a:prstDash val="solid"/>
            <a:round/>
            <a:headEnd type="none" w="sm" len="sm"/>
            <a:tailEnd type="triangle" w="med" len="med"/>
          </a:ln>
        </p:spPr>
      </p:cxnSp>
      <p:cxnSp>
        <p:nvCxnSpPr>
          <p:cNvPr id="738" name="Google Shape;738;p33"/>
          <p:cNvCxnSpPr>
            <a:endCxn id="721" idx="1"/>
          </p:cNvCxnSpPr>
          <p:nvPr/>
        </p:nvCxnSpPr>
        <p:spPr>
          <a:xfrm rot="10800000" flipH="1">
            <a:off x="553725" y="2185950"/>
            <a:ext cx="613500" cy="591900"/>
          </a:xfrm>
          <a:prstGeom prst="curvedConnector3">
            <a:avLst>
              <a:gd name="adj1" fmla="val 50000"/>
            </a:avLst>
          </a:prstGeom>
          <a:noFill/>
          <a:ln w="9525" cap="flat" cmpd="sng">
            <a:solidFill>
              <a:schemeClr val="dk2"/>
            </a:solidFill>
            <a:prstDash val="solid"/>
            <a:round/>
            <a:headEnd type="none" w="sm" len="sm"/>
            <a:tailEnd type="none" w="sm" len="sm"/>
          </a:ln>
        </p:spPr>
      </p:cxnSp>
      <p:sp>
        <p:nvSpPr>
          <p:cNvPr id="739" name="Google Shape;739;p33"/>
          <p:cNvSpPr txBox="1"/>
          <p:nvPr/>
        </p:nvSpPr>
        <p:spPr>
          <a:xfrm>
            <a:off x="216500" y="2919075"/>
            <a:ext cx="670500" cy="44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Root</a:t>
            </a:r>
            <a:endParaRPr sz="1000" b="0" i="0" u="none" strike="noStrike" cap="none">
              <a:solidFill>
                <a:srgbClr val="000000"/>
              </a:solidFill>
              <a:latin typeface="Barlow Light"/>
              <a:ea typeface="Barlow Light"/>
              <a:cs typeface="Barlow Light"/>
              <a:sym typeface="Barlow Light"/>
            </a:endParaRPr>
          </a:p>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commit</a:t>
            </a:r>
            <a:endParaRPr sz="1000" b="0" i="0" u="none" strike="noStrike" cap="none">
              <a:solidFill>
                <a:srgbClr val="000000"/>
              </a:solidFill>
              <a:latin typeface="Barlow Light"/>
              <a:ea typeface="Barlow Light"/>
              <a:cs typeface="Barlow Light"/>
              <a:sym typeface="Barlow Light"/>
            </a:endParaRPr>
          </a:p>
        </p:txBody>
      </p:sp>
      <p:cxnSp>
        <p:nvCxnSpPr>
          <p:cNvPr id="740" name="Google Shape;740;p33"/>
          <p:cNvCxnSpPr/>
          <p:nvPr/>
        </p:nvCxnSpPr>
        <p:spPr>
          <a:xfrm>
            <a:off x="325250" y="4398775"/>
            <a:ext cx="8101200" cy="10800"/>
          </a:xfrm>
          <a:prstGeom prst="straightConnector1">
            <a:avLst/>
          </a:prstGeom>
          <a:noFill/>
          <a:ln w="28575" cap="flat" cmpd="sng">
            <a:solidFill>
              <a:schemeClr val="dk2"/>
            </a:solidFill>
            <a:prstDash val="solid"/>
            <a:round/>
            <a:headEnd type="none" w="sm" len="sm"/>
            <a:tailEnd type="triangle" w="med" len="med"/>
          </a:ln>
        </p:spPr>
      </p:cxnSp>
      <p:sp>
        <p:nvSpPr>
          <p:cNvPr id="741" name="Google Shape;741;p33"/>
          <p:cNvSpPr txBox="1"/>
          <p:nvPr/>
        </p:nvSpPr>
        <p:spPr>
          <a:xfrm>
            <a:off x="3722300" y="4409575"/>
            <a:ext cx="728700" cy="250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274E13"/>
                </a:solidFill>
                <a:latin typeface="Barlow"/>
                <a:ea typeface="Barlow"/>
                <a:cs typeface="Barlow"/>
                <a:sym typeface="Barlow"/>
              </a:rPr>
              <a:t>Time</a:t>
            </a:r>
            <a:endParaRPr sz="1400" b="1" i="0" u="none" strike="noStrike" cap="none">
              <a:solidFill>
                <a:srgbClr val="274E13"/>
              </a:solidFill>
              <a:latin typeface="Barlow"/>
              <a:ea typeface="Barlow"/>
              <a:cs typeface="Barlow"/>
              <a:sym typeface="Barlow"/>
            </a:endParaRPr>
          </a:p>
        </p:txBody>
      </p:sp>
      <p:sp>
        <p:nvSpPr>
          <p:cNvPr id="742" name="Google Shape;742;p33"/>
          <p:cNvSpPr/>
          <p:nvPr/>
        </p:nvSpPr>
        <p:spPr>
          <a:xfrm>
            <a:off x="43676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33"/>
          <p:cNvSpPr/>
          <p:nvPr/>
        </p:nvSpPr>
        <p:spPr>
          <a:xfrm>
            <a:off x="5434425" y="2006250"/>
            <a:ext cx="640200" cy="359400"/>
          </a:xfrm>
          <a:prstGeom prst="roundRect">
            <a:avLst>
              <a:gd name="adj" fmla="val 16667"/>
            </a:avLst>
          </a:prstGeom>
          <a:solidFill>
            <a:srgbClr val="9FC5E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744" name="Google Shape;744;p33"/>
          <p:cNvCxnSpPr>
            <a:stCxn id="742" idx="1"/>
          </p:cNvCxnSpPr>
          <p:nvPr/>
        </p:nvCxnSpPr>
        <p:spPr>
          <a:xfrm rot="10800000">
            <a:off x="39410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745" name="Google Shape;745;p33"/>
          <p:cNvCxnSpPr>
            <a:stCxn id="743" idx="1"/>
            <a:endCxn id="742" idx="3"/>
          </p:cNvCxnSpPr>
          <p:nvPr/>
        </p:nvCxnSpPr>
        <p:spPr>
          <a:xfrm rot="10800000">
            <a:off x="5007825" y="2185950"/>
            <a:ext cx="426600" cy="0"/>
          </a:xfrm>
          <a:prstGeom prst="straightConnector1">
            <a:avLst/>
          </a:prstGeom>
          <a:noFill/>
          <a:ln w="9525" cap="flat" cmpd="sng">
            <a:solidFill>
              <a:srgbClr val="000000"/>
            </a:solidFill>
            <a:prstDash val="solid"/>
            <a:round/>
            <a:headEnd type="none" w="sm" len="sm"/>
            <a:tailEnd type="triangle" w="med" len="med"/>
          </a:ln>
        </p:spPr>
      </p:cxnSp>
      <p:cxnSp>
        <p:nvCxnSpPr>
          <p:cNvPr id="746" name="Google Shape;746;p33"/>
          <p:cNvCxnSpPr/>
          <p:nvPr/>
        </p:nvCxnSpPr>
        <p:spPr>
          <a:xfrm rot="10800000" flipH="1">
            <a:off x="2687325" y="2338350"/>
            <a:ext cx="613500" cy="591900"/>
          </a:xfrm>
          <a:prstGeom prst="curvedConnector3">
            <a:avLst>
              <a:gd name="adj1" fmla="val 50000"/>
            </a:avLst>
          </a:prstGeom>
          <a:noFill/>
          <a:ln w="9525" cap="flat" cmpd="sng">
            <a:solidFill>
              <a:schemeClr val="dk2"/>
            </a:solidFill>
            <a:prstDash val="solid"/>
            <a:round/>
            <a:headEnd type="none" w="sm" len="sm"/>
            <a:tailEnd type="none" w="sm" len="sm"/>
          </a:ln>
        </p:spPr>
      </p:cxnSp>
      <p:sp>
        <p:nvSpPr>
          <p:cNvPr id="747" name="Google Shape;747;p33"/>
          <p:cNvSpPr txBox="1"/>
          <p:nvPr/>
        </p:nvSpPr>
        <p:spPr>
          <a:xfrm>
            <a:off x="2350100" y="3071475"/>
            <a:ext cx="794400" cy="44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rgbClr val="000000"/>
                </a:solidFill>
                <a:latin typeface="Barlow Light"/>
                <a:ea typeface="Barlow Light"/>
                <a:cs typeface="Barlow Light"/>
                <a:sym typeface="Barlow Light"/>
              </a:rPr>
              <a:t>Ancestor</a:t>
            </a:r>
            <a:endParaRPr sz="1000" b="0" i="0" u="none" strike="noStrike" cap="none">
              <a:solidFill>
                <a:srgbClr val="000000"/>
              </a:solidFill>
              <a:latin typeface="Barlow Light"/>
              <a:ea typeface="Barlow Light"/>
              <a:cs typeface="Barlow Light"/>
              <a:sym typeface="Barlow Light"/>
            </a:endParaRPr>
          </a:p>
        </p:txBody>
      </p:sp>
      <p:sp>
        <p:nvSpPr>
          <p:cNvPr id="748" name="Google Shape;748;p33"/>
          <p:cNvSpPr txBox="1"/>
          <p:nvPr/>
        </p:nvSpPr>
        <p:spPr>
          <a:xfrm>
            <a:off x="1080225" y="994448"/>
            <a:ext cx="3675300" cy="6495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1700"/>
              <a:buFont typeface="Arial"/>
              <a:buNone/>
            </a:pPr>
            <a:r>
              <a:rPr lang="tr-TR" sz="1700" b="1" i="0" u="none" strike="noStrike" cap="none">
                <a:solidFill>
                  <a:srgbClr val="980000"/>
                </a:solidFill>
                <a:latin typeface="Barlow"/>
                <a:ea typeface="Barlow"/>
                <a:cs typeface="Barlow"/>
                <a:sym typeface="Barlow"/>
              </a:rPr>
              <a:t>Same files were edited in both branches</a:t>
            </a:r>
            <a:endParaRPr sz="1700" b="1" i="0" u="none" strike="noStrike" cap="none">
              <a:solidFill>
                <a:srgbClr val="980000"/>
              </a:solidFill>
              <a:latin typeface="Barlow"/>
              <a:ea typeface="Barlow"/>
              <a:cs typeface="Barlow"/>
              <a:sym typeface="Barlow"/>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34"/>
          <p:cNvSpPr txBox="1">
            <a:spLocks noGrp="1"/>
          </p:cNvSpPr>
          <p:nvPr>
            <p:ph type="title"/>
          </p:nvPr>
        </p:nvSpPr>
        <p:spPr>
          <a:xfrm>
            <a:off x="457200" y="192650"/>
            <a:ext cx="8154300" cy="61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Github - Merge Conflict</a:t>
            </a:r>
            <a:endParaRPr sz="4000">
              <a:solidFill>
                <a:srgbClr val="741B47"/>
              </a:solidFill>
              <a:latin typeface="Raleway Medium"/>
              <a:ea typeface="Raleway Medium"/>
              <a:cs typeface="Raleway Medium"/>
              <a:sym typeface="Raleway Medium"/>
            </a:endParaRPr>
          </a:p>
        </p:txBody>
      </p:sp>
      <p:sp>
        <p:nvSpPr>
          <p:cNvPr id="754" name="Google Shape;754;p34"/>
          <p:cNvSpPr txBox="1">
            <a:spLocks noGrp="1"/>
          </p:cNvSpPr>
          <p:nvPr>
            <p:ph type="body" idx="1"/>
          </p:nvPr>
        </p:nvSpPr>
        <p:spPr>
          <a:xfrm>
            <a:off x="490200" y="1013625"/>
            <a:ext cx="8088300" cy="1317900"/>
          </a:xfrm>
          <a:prstGeom prst="rect">
            <a:avLst/>
          </a:prstGeom>
          <a:noFill/>
          <a:ln>
            <a:noFill/>
          </a:ln>
        </p:spPr>
        <p:txBody>
          <a:bodyPr spcFirstLastPara="1" wrap="square" lIns="0" tIns="0" rIns="0" bIns="0" anchor="t" anchorCtr="0">
            <a:noAutofit/>
          </a:bodyPr>
          <a:lstStyle/>
          <a:p>
            <a:pPr marL="457200" lvl="0" indent="-381000" algn="l" rtl="0">
              <a:lnSpc>
                <a:spcPct val="110000"/>
              </a:lnSpc>
              <a:spcBef>
                <a:spcPts val="600"/>
              </a:spcBef>
              <a:spcAft>
                <a:spcPts val="0"/>
              </a:spcAft>
              <a:buClr>
                <a:schemeClr val="accent4"/>
              </a:buClr>
              <a:buSzPts val="2400"/>
              <a:buFont typeface="Calibri"/>
              <a:buChar char="➔"/>
            </a:pPr>
            <a:r>
              <a:rPr lang="tr-TR" sz="2400" b="1">
                <a:solidFill>
                  <a:srgbClr val="666666"/>
                </a:solidFill>
                <a:latin typeface="Calibri"/>
                <a:ea typeface="Calibri"/>
                <a:cs typeface="Calibri"/>
                <a:sym typeface="Calibri"/>
              </a:rPr>
              <a:t>Merge conflicts</a:t>
            </a:r>
            <a:r>
              <a:rPr lang="tr-TR" sz="2400">
                <a:solidFill>
                  <a:srgbClr val="666666"/>
                </a:solidFill>
                <a:latin typeface="Calibri"/>
                <a:ea typeface="Calibri"/>
                <a:cs typeface="Calibri"/>
                <a:sym typeface="Calibri"/>
              </a:rPr>
              <a:t> happen when you merge branches that have competing commits, and Git needs your help to decide which changes to incorporate in the final merge.</a:t>
            </a:r>
            <a:endParaRPr sz="2400">
              <a:solidFill>
                <a:srgbClr val="666666"/>
              </a:solidFill>
              <a:latin typeface="Calibri"/>
              <a:ea typeface="Calibri"/>
              <a:cs typeface="Calibri"/>
              <a:sym typeface="Calibri"/>
            </a:endParaRPr>
          </a:p>
          <a:p>
            <a:pPr marL="457200" lvl="0" indent="0" algn="l" rtl="0">
              <a:lnSpc>
                <a:spcPct val="110000"/>
              </a:lnSpc>
              <a:spcBef>
                <a:spcPts val="600"/>
              </a:spcBef>
              <a:spcAft>
                <a:spcPts val="0"/>
              </a:spcAft>
              <a:buSzPts val="1800"/>
              <a:buNone/>
            </a:pPr>
            <a:endParaRPr sz="2400">
              <a:solidFill>
                <a:srgbClr val="666666"/>
              </a:solidFill>
              <a:latin typeface="Calibri"/>
              <a:ea typeface="Calibri"/>
              <a:cs typeface="Calibri"/>
              <a:sym typeface="Calibri"/>
            </a:endParaRPr>
          </a:p>
          <a:p>
            <a:pPr marL="457200" lvl="0" indent="0" algn="l" rtl="0">
              <a:lnSpc>
                <a:spcPct val="110000"/>
              </a:lnSpc>
              <a:spcBef>
                <a:spcPts val="600"/>
              </a:spcBef>
              <a:spcAft>
                <a:spcPts val="0"/>
              </a:spcAft>
              <a:buSzPts val="1800"/>
              <a:buNone/>
            </a:pPr>
            <a:endParaRPr sz="2400">
              <a:solidFill>
                <a:srgbClr val="666666"/>
              </a:solidFill>
              <a:latin typeface="Calibri"/>
              <a:ea typeface="Calibri"/>
              <a:cs typeface="Calibri"/>
              <a:sym typeface="Calibri"/>
            </a:endParaRPr>
          </a:p>
        </p:txBody>
      </p:sp>
      <p:sp>
        <p:nvSpPr>
          <p:cNvPr id="755" name="Google Shape;755;p34"/>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27</a:t>
            </a:fld>
            <a:endParaRPr/>
          </a:p>
        </p:txBody>
      </p:sp>
      <p:pic>
        <p:nvPicPr>
          <p:cNvPr id="756" name="Google Shape;756;p34"/>
          <p:cNvPicPr preferRelativeResize="0"/>
          <p:nvPr/>
        </p:nvPicPr>
        <p:blipFill rotWithShape="1">
          <a:blip r:embed="rId3">
            <a:alphaModFix/>
          </a:blip>
          <a:srcRect/>
          <a:stretch/>
        </p:blipFill>
        <p:spPr>
          <a:xfrm>
            <a:off x="1843213" y="2427175"/>
            <a:ext cx="5382280" cy="25071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35"/>
          <p:cNvSpPr txBox="1">
            <a:spLocks noGrp="1"/>
          </p:cNvSpPr>
          <p:nvPr>
            <p:ph type="sldNum" idx="12"/>
          </p:nvPr>
        </p:nvSpPr>
        <p:spPr>
          <a:xfrm>
            <a:off x="8883175" y="4903875"/>
            <a:ext cx="2229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28</a:t>
            </a:fld>
            <a:endParaRPr/>
          </a:p>
        </p:txBody>
      </p:sp>
      <p:grpSp>
        <p:nvGrpSpPr>
          <p:cNvPr id="762" name="Google Shape;762;p35"/>
          <p:cNvGrpSpPr/>
          <p:nvPr/>
        </p:nvGrpSpPr>
        <p:grpSpPr>
          <a:xfrm>
            <a:off x="5410301" y="719490"/>
            <a:ext cx="3356124" cy="3829046"/>
            <a:chOff x="2602525" y="317054"/>
            <a:chExt cx="4174283" cy="4762495"/>
          </a:xfrm>
        </p:grpSpPr>
        <p:sp>
          <p:nvSpPr>
            <p:cNvPr id="763" name="Google Shape;763;p35"/>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4" name="Google Shape;764;p35"/>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5" name="Google Shape;765;p35"/>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6" name="Google Shape;766;p35"/>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7" name="Google Shape;767;p35"/>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8" name="Google Shape;768;p35"/>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9" name="Google Shape;769;p35"/>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0" name="Google Shape;770;p35"/>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1" name="Google Shape;771;p35"/>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2" name="Google Shape;772;p35"/>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3" name="Google Shape;773;p35"/>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4" name="Google Shape;774;p35"/>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5" name="Google Shape;775;p35"/>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6" name="Google Shape;776;p35"/>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7" name="Google Shape;777;p35"/>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8" name="Google Shape;778;p35"/>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9" name="Google Shape;779;p35"/>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0" name="Google Shape;780;p35"/>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1" name="Google Shape;781;p35"/>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2" name="Google Shape;782;p35"/>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3" name="Google Shape;783;p35"/>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4" name="Google Shape;784;p35"/>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5" name="Google Shape;785;p35"/>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6" name="Google Shape;786;p35"/>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7" name="Google Shape;787;p35"/>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8" name="Google Shape;788;p35"/>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9" name="Google Shape;789;p35"/>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0" name="Google Shape;790;p35"/>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1" name="Google Shape;791;p35"/>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2" name="Google Shape;792;p35"/>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3" name="Google Shape;793;p35"/>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4" name="Google Shape;794;p35"/>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5" name="Google Shape;795;p35"/>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6" name="Google Shape;796;p35"/>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7" name="Google Shape;797;p35"/>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8" name="Google Shape;798;p35"/>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9" name="Google Shape;799;p35"/>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0" name="Google Shape;800;p35"/>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1" name="Google Shape;801;p35"/>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2" name="Google Shape;802;p35"/>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3" name="Google Shape;803;p35"/>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4" name="Google Shape;804;p35"/>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5" name="Google Shape;805;p35"/>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6" name="Google Shape;806;p35"/>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7" name="Google Shape;807;p35"/>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8" name="Google Shape;808;p35"/>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9" name="Google Shape;809;p35"/>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0" name="Google Shape;810;p35"/>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1" name="Google Shape;811;p35"/>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2" name="Google Shape;812;p35"/>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3" name="Google Shape;813;p35"/>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4" name="Google Shape;814;p35"/>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5" name="Google Shape;815;p35"/>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6" name="Google Shape;816;p35"/>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7" name="Google Shape;817;p35"/>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8" name="Google Shape;818;p35"/>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9" name="Google Shape;819;p35"/>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820" name="Google Shape;820;p35"/>
            <p:cNvGrpSpPr/>
            <p:nvPr/>
          </p:nvGrpSpPr>
          <p:grpSpPr>
            <a:xfrm>
              <a:off x="2941619" y="3895613"/>
              <a:ext cx="483621" cy="510995"/>
              <a:chOff x="4345944" y="4626313"/>
              <a:chExt cx="483621" cy="510995"/>
            </a:xfrm>
          </p:grpSpPr>
          <p:grpSp>
            <p:nvGrpSpPr>
              <p:cNvPr id="821" name="Google Shape;821;p35"/>
              <p:cNvGrpSpPr/>
              <p:nvPr/>
            </p:nvGrpSpPr>
            <p:grpSpPr>
              <a:xfrm>
                <a:off x="4345944" y="4852987"/>
                <a:ext cx="474200" cy="284321"/>
                <a:chOff x="4345944" y="4852987"/>
                <a:chExt cx="474200" cy="284321"/>
              </a:xfrm>
            </p:grpSpPr>
            <p:sp>
              <p:nvSpPr>
                <p:cNvPr id="822" name="Google Shape;822;p35"/>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3" name="Google Shape;823;p35"/>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4" name="Google Shape;824;p35"/>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825" name="Google Shape;825;p35"/>
                <p:cNvGrpSpPr/>
                <p:nvPr/>
              </p:nvGrpSpPr>
              <p:grpSpPr>
                <a:xfrm>
                  <a:off x="4457040" y="4985575"/>
                  <a:ext cx="133724" cy="77247"/>
                  <a:chOff x="4457040" y="4985575"/>
                  <a:chExt cx="133724" cy="77247"/>
                </a:xfrm>
              </p:grpSpPr>
              <p:sp>
                <p:nvSpPr>
                  <p:cNvPr id="826" name="Google Shape;826;p35"/>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7" name="Google Shape;827;p35"/>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28" name="Google Shape;828;p35"/>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9" name="Google Shape;829;p35"/>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0" name="Google Shape;830;p35"/>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1" name="Google Shape;831;p35"/>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2" name="Google Shape;832;p35"/>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3" name="Google Shape;833;p35"/>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4" name="Google Shape;834;p35"/>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5" name="Google Shape;835;p35"/>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6" name="Google Shape;836;p35"/>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7" name="Google Shape;837;p35"/>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8" name="Google Shape;838;p35"/>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9" name="Google Shape;839;p35"/>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0" name="Google Shape;840;p35"/>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1" name="Google Shape;841;p35"/>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2" name="Google Shape;842;p35"/>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3" name="Google Shape;843;p35"/>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4" name="Google Shape;844;p35"/>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5" name="Google Shape;845;p35"/>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6" name="Google Shape;846;p35"/>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7" name="Google Shape;847;p35"/>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8" name="Google Shape;848;p35"/>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9" name="Google Shape;849;p35"/>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0" name="Google Shape;850;p35"/>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1" name="Google Shape;851;p35"/>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2" name="Google Shape;852;p35"/>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3" name="Google Shape;853;p35"/>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4" name="Google Shape;854;p35"/>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5" name="Google Shape;855;p35"/>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6" name="Google Shape;856;p35"/>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7" name="Google Shape;857;p35"/>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8" name="Google Shape;858;p35"/>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9" name="Google Shape;859;p35"/>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0" name="Google Shape;860;p35"/>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1" name="Google Shape;861;p35"/>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2" name="Google Shape;862;p35"/>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3" name="Google Shape;863;p35"/>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4" name="Google Shape;864;p35"/>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5" name="Google Shape;865;p35"/>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6" name="Google Shape;866;p35"/>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7" name="Google Shape;867;p35"/>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8" name="Google Shape;868;p35"/>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9" name="Google Shape;869;p35"/>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0" name="Google Shape;870;p35"/>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1" name="Google Shape;871;p35"/>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2" name="Google Shape;872;p35"/>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3" name="Google Shape;873;p35"/>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4" name="Google Shape;874;p35"/>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5" name="Google Shape;875;p35"/>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6" name="Google Shape;876;p35"/>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7" name="Google Shape;877;p35"/>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8" name="Google Shape;878;p35"/>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9" name="Google Shape;879;p35"/>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0" name="Google Shape;880;p35"/>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1" name="Google Shape;881;p35"/>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2" name="Google Shape;882;p35"/>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3" name="Google Shape;883;p35"/>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4" name="Google Shape;884;p35"/>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5" name="Google Shape;885;p35"/>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6" name="Google Shape;886;p35"/>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7" name="Google Shape;887;p35"/>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8" name="Google Shape;888;p35"/>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9" name="Google Shape;889;p35"/>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0" name="Google Shape;890;p35"/>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1" name="Google Shape;891;p35"/>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92" name="Google Shape;892;p35"/>
              <p:cNvGrpSpPr/>
              <p:nvPr/>
            </p:nvGrpSpPr>
            <p:grpSpPr>
              <a:xfrm>
                <a:off x="4543079" y="4626313"/>
                <a:ext cx="286486" cy="386884"/>
                <a:chOff x="4543079" y="4626313"/>
                <a:chExt cx="286486" cy="386884"/>
              </a:xfrm>
            </p:grpSpPr>
            <p:grpSp>
              <p:nvGrpSpPr>
                <p:cNvPr id="893" name="Google Shape;893;p35"/>
                <p:cNvGrpSpPr/>
                <p:nvPr/>
              </p:nvGrpSpPr>
              <p:grpSpPr>
                <a:xfrm>
                  <a:off x="4543079" y="4626313"/>
                  <a:ext cx="286486" cy="386884"/>
                  <a:chOff x="4543079" y="4626313"/>
                  <a:chExt cx="286486" cy="386884"/>
                </a:xfrm>
              </p:grpSpPr>
              <p:sp>
                <p:nvSpPr>
                  <p:cNvPr id="894" name="Google Shape;894;p35"/>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5" name="Google Shape;895;p35"/>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6" name="Google Shape;896;p35"/>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7" name="Google Shape;897;p35"/>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8" name="Google Shape;898;p35"/>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99" name="Google Shape;899;p35"/>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0" name="Google Shape;900;p35"/>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1" name="Google Shape;901;p35"/>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902" name="Google Shape;902;p35"/>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3" name="Google Shape;903;p35"/>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4" name="Google Shape;904;p35"/>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5" name="Google Shape;905;p35"/>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6" name="Google Shape;906;p35"/>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7" name="Google Shape;907;p35"/>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908" name="Google Shape;908;p35"/>
          <p:cNvSpPr txBox="1">
            <a:spLocks noGrp="1"/>
          </p:cNvSpPr>
          <p:nvPr>
            <p:ph type="ctrTitle" idx="4294967295"/>
          </p:nvPr>
        </p:nvSpPr>
        <p:spPr>
          <a:xfrm>
            <a:off x="685800" y="1202438"/>
            <a:ext cx="43437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tr-TR" sz="7200" b="0" i="0" u="none" strike="noStrike" cap="none">
                <a:solidFill>
                  <a:srgbClr val="741B47"/>
                </a:solidFill>
                <a:latin typeface="Raleway SemiBold"/>
                <a:ea typeface="Raleway SemiBold"/>
                <a:cs typeface="Raleway SemiBold"/>
                <a:sym typeface="Raleway SemiBold"/>
              </a:rPr>
              <a:t>THANKS!</a:t>
            </a:r>
            <a:endParaRPr sz="7200" b="0" i="0" u="none" strike="noStrike" cap="none">
              <a:solidFill>
                <a:srgbClr val="741B47"/>
              </a:solidFill>
              <a:latin typeface="Raleway SemiBold"/>
              <a:ea typeface="Raleway SemiBold"/>
              <a:cs typeface="Raleway SemiBold"/>
              <a:sym typeface="Raleway SemiBold"/>
            </a:endParaRPr>
          </a:p>
        </p:txBody>
      </p:sp>
      <p:sp>
        <p:nvSpPr>
          <p:cNvPr id="909" name="Google Shape;909;p35"/>
          <p:cNvSpPr txBox="1">
            <a:spLocks noGrp="1"/>
          </p:cNvSpPr>
          <p:nvPr>
            <p:ph type="subTitle" idx="4294967295"/>
          </p:nvPr>
        </p:nvSpPr>
        <p:spPr>
          <a:xfrm>
            <a:off x="685800" y="2021059"/>
            <a:ext cx="4343700" cy="19200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Clr>
                <a:schemeClr val="accent1"/>
              </a:buClr>
              <a:buSzPts val="1800"/>
              <a:buFont typeface="Barlow Light"/>
              <a:buNone/>
            </a:pPr>
            <a:r>
              <a:rPr lang="tr-TR" sz="3600" b="1" i="0" u="none" strike="noStrike" cap="none">
                <a:solidFill>
                  <a:srgbClr val="000000"/>
                </a:solidFill>
                <a:latin typeface="Barlow"/>
                <a:ea typeface="Barlow"/>
                <a:cs typeface="Barlow"/>
                <a:sym typeface="Barlow"/>
              </a:rPr>
              <a:t>Any questions?</a:t>
            </a:r>
            <a:endParaRPr sz="3600" b="1" i="0" u="none" strike="noStrike" cap="none">
              <a:solidFill>
                <a:srgbClr val="000000"/>
              </a:solidFill>
              <a:latin typeface="Barlow"/>
              <a:ea typeface="Barlow"/>
              <a:cs typeface="Barlow"/>
              <a:sym typeface="Barlow"/>
            </a:endParaRPr>
          </a:p>
          <a:p>
            <a:pPr marL="0" marR="0" lvl="0" indent="0" algn="l" rtl="0">
              <a:lnSpc>
                <a:spcPct val="110000"/>
              </a:lnSpc>
              <a:spcBef>
                <a:spcPts val="600"/>
              </a:spcBef>
              <a:spcAft>
                <a:spcPts val="0"/>
              </a:spcAft>
              <a:buClr>
                <a:schemeClr val="dk1"/>
              </a:buClr>
              <a:buSzPts val="1100"/>
              <a:buFont typeface="Arial"/>
              <a:buNone/>
            </a:pPr>
            <a:endParaRPr sz="2000" b="0" i="0" u="none" strike="noStrike" cap="none">
              <a:solidFill>
                <a:schemeClr val="dk1"/>
              </a:solidFill>
              <a:latin typeface="Barlow Light"/>
              <a:ea typeface="Barlow Light"/>
              <a:cs typeface="Barlow Light"/>
              <a:sym typeface="Barlow Light"/>
            </a:endParaRPr>
          </a:p>
        </p:txBody>
      </p:sp>
      <p:pic>
        <p:nvPicPr>
          <p:cNvPr id="910" name="Google Shape;910;p35"/>
          <p:cNvPicPr preferRelativeResize="0"/>
          <p:nvPr/>
        </p:nvPicPr>
        <p:blipFill rotWithShape="1">
          <a:blip r:embed="rId3">
            <a:alphaModFix/>
          </a:blip>
          <a:srcRect/>
          <a:stretch/>
        </p:blipFill>
        <p:spPr>
          <a:xfrm>
            <a:off x="4512147" y="623245"/>
            <a:ext cx="2361997" cy="258343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10"/>
          <p:cNvSpPr txBox="1">
            <a:spLocks noGrp="1"/>
          </p:cNvSpPr>
          <p:nvPr>
            <p:ph type="ctrTitle"/>
          </p:nvPr>
        </p:nvSpPr>
        <p:spPr>
          <a:xfrm>
            <a:off x="1085850" y="1991850"/>
            <a:ext cx="5865900" cy="11598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Recap- Git Workflow</a:t>
            </a:r>
            <a:endParaRPr sz="3600">
              <a:solidFill>
                <a:srgbClr val="741B47"/>
              </a:solidFill>
              <a:latin typeface="Raleway Medium"/>
              <a:ea typeface="Raleway Medium"/>
              <a:cs typeface="Raleway Medium"/>
              <a:sym typeface="Raleway Medium"/>
            </a:endParaRPr>
          </a:p>
        </p:txBody>
      </p:sp>
      <p:sp>
        <p:nvSpPr>
          <p:cNvPr id="339" name="Google Shape;339;p10"/>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Medium"/>
                <a:ea typeface="Raleway Medium"/>
                <a:cs typeface="Raleway Medium"/>
                <a:sym typeface="Raleway Medium"/>
              </a:rPr>
              <a:t>1</a:t>
            </a:r>
            <a:endParaRPr sz="3600" b="0" i="0" u="none" strike="noStrike" cap="none">
              <a:solidFill>
                <a:schemeClr val="lt1"/>
              </a:solidFill>
              <a:latin typeface="Raleway Medium"/>
              <a:ea typeface="Raleway Medium"/>
              <a:cs typeface="Raleway Medium"/>
              <a:sym typeface="Raleway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1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4</a:t>
            </a:fld>
            <a:endParaRPr/>
          </a:p>
        </p:txBody>
      </p:sp>
      <p:sp>
        <p:nvSpPr>
          <p:cNvPr id="345" name="Google Shape;345;p11"/>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Recap-What is Git?</a:t>
            </a:r>
            <a:endParaRPr sz="4000">
              <a:solidFill>
                <a:srgbClr val="419DD3"/>
              </a:solidFill>
              <a:latin typeface="Raleway Medium"/>
              <a:ea typeface="Raleway Medium"/>
              <a:cs typeface="Raleway Medium"/>
              <a:sym typeface="Raleway Medium"/>
            </a:endParaRPr>
          </a:p>
        </p:txBody>
      </p:sp>
      <p:sp>
        <p:nvSpPr>
          <p:cNvPr id="346" name="Google Shape;346;p11"/>
          <p:cNvSpPr txBox="1"/>
          <p:nvPr/>
        </p:nvSpPr>
        <p:spPr>
          <a:xfrm>
            <a:off x="72550" y="858275"/>
            <a:ext cx="8908500" cy="38412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00000"/>
              </a:lnSpc>
              <a:spcBef>
                <a:spcPts val="0"/>
              </a:spcBef>
              <a:spcAft>
                <a:spcPts val="0"/>
              </a:spcAft>
              <a:buClr>
                <a:srgbClr val="000000"/>
              </a:buClr>
              <a:buSzPts val="2200"/>
              <a:buFont typeface="Raleway"/>
              <a:buChar char="●"/>
            </a:pPr>
            <a:r>
              <a:rPr lang="tr-TR" sz="2200" b="1" i="0" u="none" strike="noStrike" cap="none">
                <a:solidFill>
                  <a:srgbClr val="FF0000"/>
                </a:solidFill>
                <a:latin typeface="Raleway"/>
                <a:ea typeface="Raleway"/>
                <a:cs typeface="Raleway"/>
                <a:sym typeface="Raleway"/>
              </a:rPr>
              <a:t>Git</a:t>
            </a:r>
            <a:r>
              <a:rPr lang="tr-TR" sz="2200" b="0" i="0" u="none" strike="noStrike" cap="none">
                <a:solidFill>
                  <a:srgbClr val="000000"/>
                </a:solidFill>
                <a:latin typeface="Raleway"/>
                <a:ea typeface="Raleway"/>
                <a:cs typeface="Raleway"/>
                <a:sym typeface="Raleway"/>
              </a:rPr>
              <a:t> is an </a:t>
            </a:r>
            <a:r>
              <a:rPr lang="tr-TR" sz="2200" b="1" i="0" u="none" strike="noStrike" cap="none">
                <a:solidFill>
                  <a:srgbClr val="38761D"/>
                </a:solidFill>
                <a:latin typeface="Raleway"/>
                <a:ea typeface="Raleway"/>
                <a:cs typeface="Raleway"/>
                <a:sym typeface="Raleway"/>
              </a:rPr>
              <a:t>open source</a:t>
            </a:r>
            <a:r>
              <a:rPr lang="tr-TR" sz="2200" b="1" i="0" u="none" strike="noStrike" cap="none">
                <a:solidFill>
                  <a:srgbClr val="000000"/>
                </a:solidFill>
                <a:latin typeface="Raleway"/>
                <a:ea typeface="Raleway"/>
                <a:cs typeface="Raleway"/>
                <a:sym typeface="Raleway"/>
              </a:rPr>
              <a:t> </a:t>
            </a:r>
            <a:r>
              <a:rPr lang="tr-TR" sz="2200" b="1" i="0" u="none" strike="noStrike" cap="none">
                <a:solidFill>
                  <a:srgbClr val="741B47"/>
                </a:solidFill>
                <a:latin typeface="Raleway"/>
                <a:ea typeface="Raleway"/>
                <a:cs typeface="Raleway"/>
                <a:sym typeface="Raleway"/>
              </a:rPr>
              <a:t>distributed</a:t>
            </a:r>
            <a:r>
              <a:rPr lang="tr-TR" sz="2200" b="1" i="0" u="none" strike="noStrike" cap="none">
                <a:solidFill>
                  <a:srgbClr val="000000"/>
                </a:solidFill>
                <a:latin typeface="Raleway"/>
                <a:ea typeface="Raleway"/>
                <a:cs typeface="Raleway"/>
                <a:sym typeface="Raleway"/>
              </a:rPr>
              <a:t> </a:t>
            </a:r>
            <a:r>
              <a:rPr lang="tr-TR" sz="2200" b="1" i="0" u="none" strike="noStrike" cap="none">
                <a:solidFill>
                  <a:srgbClr val="351C75"/>
                </a:solidFill>
                <a:latin typeface="Raleway"/>
                <a:ea typeface="Raleway"/>
                <a:cs typeface="Raleway"/>
                <a:sym typeface="Raleway"/>
              </a:rPr>
              <a:t>version control system</a:t>
            </a:r>
            <a:endParaRPr sz="2200" b="1" i="0" u="none" strike="noStrike" cap="none">
              <a:solidFill>
                <a:srgbClr val="351C75"/>
              </a:solidFill>
              <a:latin typeface="Raleway"/>
              <a:ea typeface="Raleway"/>
              <a:cs typeface="Raleway"/>
              <a:sym typeface="Raleway"/>
            </a:endParaRPr>
          </a:p>
          <a:p>
            <a:pPr marL="457200" marR="0" lvl="0" indent="-368300" algn="l" rtl="0">
              <a:lnSpc>
                <a:spcPct val="100000"/>
              </a:lnSpc>
              <a:spcBef>
                <a:spcPts val="0"/>
              </a:spcBef>
              <a:spcAft>
                <a:spcPts val="0"/>
              </a:spcAft>
              <a:buClr>
                <a:srgbClr val="000000"/>
              </a:buClr>
              <a:buSzPts val="2200"/>
              <a:buFont typeface="Raleway"/>
              <a:buChar char="●"/>
            </a:pPr>
            <a:r>
              <a:rPr lang="tr-TR" sz="2200" b="1" i="0" u="none" strike="noStrike" cap="none">
                <a:solidFill>
                  <a:srgbClr val="000000"/>
                </a:solidFill>
                <a:latin typeface="Raleway"/>
                <a:ea typeface="Raleway"/>
                <a:cs typeface="Raleway"/>
                <a:sym typeface="Raleway"/>
              </a:rPr>
              <a:t>Tracks </a:t>
            </a:r>
            <a:r>
              <a:rPr lang="tr-TR" sz="2200" b="0" i="0" u="none" strike="noStrike" cap="none">
                <a:solidFill>
                  <a:srgbClr val="000000"/>
                </a:solidFill>
                <a:latin typeface="Raleway"/>
                <a:ea typeface="Raleway"/>
                <a:cs typeface="Raleway"/>
                <a:sym typeface="Raleway"/>
              </a:rPr>
              <a:t>and </a:t>
            </a:r>
            <a:r>
              <a:rPr lang="tr-TR" sz="2200" b="1" i="0" u="none" strike="noStrike" cap="none">
                <a:solidFill>
                  <a:srgbClr val="000000"/>
                </a:solidFill>
                <a:latin typeface="Raleway"/>
                <a:ea typeface="Raleway"/>
                <a:cs typeface="Raleway"/>
                <a:sym typeface="Raleway"/>
              </a:rPr>
              <a:t>records</a:t>
            </a:r>
            <a:r>
              <a:rPr lang="tr-TR" sz="2200" b="0" i="0" u="none" strike="noStrike" cap="none">
                <a:solidFill>
                  <a:srgbClr val="000000"/>
                </a:solidFill>
                <a:latin typeface="Raleway"/>
                <a:ea typeface="Raleway"/>
                <a:cs typeface="Raleway"/>
                <a:sym typeface="Raleway"/>
              </a:rPr>
              <a:t> changes to files over time (</a:t>
            </a:r>
            <a:r>
              <a:rPr lang="tr-TR" sz="2200" b="1" i="0" u="none" strike="noStrike" cap="none">
                <a:solidFill>
                  <a:srgbClr val="000000"/>
                </a:solidFill>
                <a:latin typeface="Raleway"/>
                <a:ea typeface="Raleway"/>
                <a:cs typeface="Raleway"/>
                <a:sym typeface="Raleway"/>
              </a:rPr>
              <a:t>versioning</a:t>
            </a:r>
            <a:r>
              <a:rPr lang="tr-TR" sz="2200" b="0" i="0" u="none" strike="noStrike" cap="none">
                <a:solidFill>
                  <a:srgbClr val="000000"/>
                </a:solidFill>
                <a:latin typeface="Raleway"/>
                <a:ea typeface="Raleway"/>
                <a:cs typeface="Raleway"/>
                <a:sym typeface="Raleway"/>
              </a:rPr>
              <a:t>)</a:t>
            </a:r>
            <a:endParaRPr sz="2200" b="1" i="0" u="none" strike="noStrike" cap="none">
              <a:solidFill>
                <a:srgbClr val="000000"/>
              </a:solidFill>
              <a:latin typeface="Raleway"/>
              <a:ea typeface="Raleway"/>
              <a:cs typeface="Raleway"/>
              <a:sym typeface="Raleway"/>
            </a:endParaRPr>
          </a:p>
          <a:p>
            <a:pPr marL="457200" marR="0" lvl="0" indent="-368300" algn="l" rtl="0">
              <a:lnSpc>
                <a:spcPct val="100000"/>
              </a:lnSpc>
              <a:spcBef>
                <a:spcPts val="0"/>
              </a:spcBef>
              <a:spcAft>
                <a:spcPts val="0"/>
              </a:spcAft>
              <a:buClr>
                <a:srgbClr val="000000"/>
              </a:buClr>
              <a:buSzPts val="2200"/>
              <a:buFont typeface="Raleway"/>
              <a:buChar char="●"/>
            </a:pPr>
            <a:r>
              <a:rPr lang="tr-TR" sz="2200" b="0" i="0" u="none" strike="noStrike" cap="none">
                <a:solidFill>
                  <a:srgbClr val="000000"/>
                </a:solidFill>
                <a:latin typeface="Raleway"/>
                <a:ea typeface="Raleway"/>
                <a:cs typeface="Raleway"/>
                <a:sym typeface="Raleway"/>
              </a:rPr>
              <a:t>Can </a:t>
            </a:r>
            <a:r>
              <a:rPr lang="tr-TR" sz="2200" b="1" i="0" u="none" strike="noStrike" cap="none">
                <a:solidFill>
                  <a:srgbClr val="000000"/>
                </a:solidFill>
                <a:latin typeface="Raleway"/>
                <a:ea typeface="Raleway"/>
                <a:cs typeface="Raleway"/>
                <a:sym typeface="Raleway"/>
              </a:rPr>
              <a:t>retrieve</a:t>
            </a:r>
            <a:r>
              <a:rPr lang="tr-TR" sz="2200" b="0" i="0" u="none" strike="noStrike" cap="none">
                <a:solidFill>
                  <a:srgbClr val="000000"/>
                </a:solidFill>
                <a:latin typeface="Raleway"/>
                <a:ea typeface="Raleway"/>
                <a:cs typeface="Raleway"/>
                <a:sym typeface="Raleway"/>
              </a:rPr>
              <a:t> previous version of files at any time (</a:t>
            </a:r>
            <a:r>
              <a:rPr lang="tr-TR" sz="2200" b="1" i="0" u="none" strike="noStrike" cap="none">
                <a:solidFill>
                  <a:srgbClr val="000000"/>
                </a:solidFill>
                <a:latin typeface="Raleway"/>
                <a:ea typeface="Raleway"/>
                <a:cs typeface="Raleway"/>
                <a:sym typeface="Raleway"/>
              </a:rPr>
              <a:t>time travel</a:t>
            </a:r>
            <a:r>
              <a:rPr lang="tr-TR" sz="2200" b="0" i="0" u="none" strike="noStrike" cap="none">
                <a:solidFill>
                  <a:srgbClr val="000000"/>
                </a:solidFill>
                <a:latin typeface="Raleway"/>
                <a:ea typeface="Raleway"/>
                <a:cs typeface="Raleway"/>
                <a:sym typeface="Raleway"/>
              </a:rPr>
              <a:t>)</a:t>
            </a:r>
            <a:endParaRPr sz="2200" b="0" i="0" u="none" strike="noStrike" cap="none">
              <a:solidFill>
                <a:srgbClr val="000000"/>
              </a:solidFill>
              <a:latin typeface="Raleway"/>
              <a:ea typeface="Raleway"/>
              <a:cs typeface="Raleway"/>
              <a:sym typeface="Raleway"/>
            </a:endParaRPr>
          </a:p>
          <a:p>
            <a:pPr marL="457200" marR="0" lvl="0" indent="-368300" algn="l" rtl="0">
              <a:lnSpc>
                <a:spcPct val="100000"/>
              </a:lnSpc>
              <a:spcBef>
                <a:spcPts val="0"/>
              </a:spcBef>
              <a:spcAft>
                <a:spcPts val="0"/>
              </a:spcAft>
              <a:buClr>
                <a:srgbClr val="000000"/>
              </a:buClr>
              <a:buSzPts val="2200"/>
              <a:buFont typeface="Raleway"/>
              <a:buChar char="●"/>
            </a:pPr>
            <a:r>
              <a:rPr lang="tr-TR" sz="2200" b="0" i="0" u="none" strike="noStrike" cap="none">
                <a:solidFill>
                  <a:srgbClr val="000000"/>
                </a:solidFill>
                <a:latin typeface="Raleway"/>
                <a:ea typeface="Raleway"/>
                <a:cs typeface="Raleway"/>
                <a:sym typeface="Raleway"/>
              </a:rPr>
              <a:t>Can be used </a:t>
            </a:r>
            <a:r>
              <a:rPr lang="tr-TR" sz="2200" b="1" i="0" u="none" strike="noStrike" cap="none">
                <a:solidFill>
                  <a:srgbClr val="000000"/>
                </a:solidFill>
                <a:latin typeface="Raleway"/>
                <a:ea typeface="Raleway"/>
                <a:cs typeface="Raleway"/>
                <a:sym typeface="Raleway"/>
              </a:rPr>
              <a:t>locally</a:t>
            </a:r>
            <a:r>
              <a:rPr lang="tr-TR" sz="2200" b="0" i="0" u="none" strike="noStrike" cap="none">
                <a:solidFill>
                  <a:srgbClr val="000000"/>
                </a:solidFill>
                <a:latin typeface="Raleway"/>
                <a:ea typeface="Raleway"/>
                <a:cs typeface="Raleway"/>
                <a:sym typeface="Raleway"/>
              </a:rPr>
              <a:t>, or </a:t>
            </a:r>
            <a:r>
              <a:rPr lang="tr-TR" sz="2200" b="1" i="0" u="none" strike="noStrike" cap="none">
                <a:solidFill>
                  <a:srgbClr val="000000"/>
                </a:solidFill>
                <a:latin typeface="Raleway"/>
                <a:ea typeface="Raleway"/>
                <a:cs typeface="Raleway"/>
                <a:sym typeface="Raleway"/>
              </a:rPr>
              <a:t>collaboratively</a:t>
            </a:r>
            <a:r>
              <a:rPr lang="tr-TR" sz="2200" b="0" i="0" u="none" strike="noStrike" cap="none">
                <a:solidFill>
                  <a:srgbClr val="000000"/>
                </a:solidFill>
                <a:latin typeface="Raleway"/>
                <a:ea typeface="Raleway"/>
                <a:cs typeface="Raleway"/>
                <a:sym typeface="Raleway"/>
              </a:rPr>
              <a:t> with others (</a:t>
            </a:r>
            <a:r>
              <a:rPr lang="tr-TR" sz="2200" b="1" i="0" u="none" strike="noStrike" cap="none">
                <a:solidFill>
                  <a:srgbClr val="000000"/>
                </a:solidFill>
                <a:latin typeface="Raleway"/>
                <a:ea typeface="Raleway"/>
                <a:cs typeface="Raleway"/>
                <a:sym typeface="Raleway"/>
              </a:rPr>
              <a:t>teamwork</a:t>
            </a:r>
            <a:r>
              <a:rPr lang="tr-TR" sz="2200" b="0" i="0" u="none" strike="noStrike" cap="none">
                <a:solidFill>
                  <a:srgbClr val="000000"/>
                </a:solidFill>
                <a:latin typeface="Raleway"/>
                <a:ea typeface="Raleway"/>
                <a:cs typeface="Raleway"/>
                <a:sym typeface="Raleway"/>
              </a:rPr>
              <a:t>)</a:t>
            </a:r>
            <a:endParaRPr sz="2200" b="0" i="0" u="none" strike="noStrike" cap="none">
              <a:solidFill>
                <a:srgbClr val="000000"/>
              </a:solidFill>
              <a:latin typeface="Raleway"/>
              <a:ea typeface="Raleway"/>
              <a:cs typeface="Raleway"/>
              <a:sym typeface="Raleway"/>
            </a:endParaRPr>
          </a:p>
          <a:p>
            <a:pPr marL="457200" marR="0" lvl="0" indent="-368300" algn="l" rtl="0">
              <a:lnSpc>
                <a:spcPct val="100000"/>
              </a:lnSpc>
              <a:spcBef>
                <a:spcPts val="0"/>
              </a:spcBef>
              <a:spcAft>
                <a:spcPts val="0"/>
              </a:spcAft>
              <a:buClr>
                <a:srgbClr val="000000"/>
              </a:buClr>
              <a:buSzPts val="2200"/>
              <a:buFont typeface="Raleway"/>
              <a:buChar char="●"/>
            </a:pPr>
            <a:r>
              <a:rPr lang="tr-TR" sz="2200" b="0" i="0" u="none" strike="noStrike" cap="none">
                <a:solidFill>
                  <a:srgbClr val="000000"/>
                </a:solidFill>
                <a:latin typeface="Raleway"/>
                <a:ea typeface="Raleway"/>
                <a:cs typeface="Raleway"/>
                <a:sym typeface="Raleway"/>
              </a:rPr>
              <a:t>Contains extra information such as </a:t>
            </a:r>
            <a:r>
              <a:rPr lang="tr-TR" sz="2200" b="1" i="0" u="none" strike="noStrike" cap="none">
                <a:solidFill>
                  <a:srgbClr val="000000"/>
                </a:solidFill>
                <a:latin typeface="Raleway"/>
                <a:ea typeface="Raleway"/>
                <a:cs typeface="Raleway"/>
                <a:sym typeface="Raleway"/>
              </a:rPr>
              <a:t>date</a:t>
            </a:r>
            <a:r>
              <a:rPr lang="tr-TR" sz="2200" b="0" i="0" u="none" strike="noStrike" cap="none">
                <a:solidFill>
                  <a:srgbClr val="000000"/>
                </a:solidFill>
                <a:latin typeface="Raleway"/>
                <a:ea typeface="Raleway"/>
                <a:cs typeface="Raleway"/>
                <a:sym typeface="Raleway"/>
              </a:rPr>
              <a:t>, </a:t>
            </a:r>
            <a:r>
              <a:rPr lang="tr-TR" sz="2200" b="1" i="0" u="none" strike="noStrike" cap="none">
                <a:solidFill>
                  <a:srgbClr val="000000"/>
                </a:solidFill>
                <a:latin typeface="Raleway"/>
                <a:ea typeface="Raleway"/>
                <a:cs typeface="Raleway"/>
                <a:sym typeface="Raleway"/>
              </a:rPr>
              <a:t>author</a:t>
            </a:r>
            <a:r>
              <a:rPr lang="tr-TR" sz="2200" b="0" i="0" u="none" strike="noStrike" cap="none">
                <a:solidFill>
                  <a:srgbClr val="000000"/>
                </a:solidFill>
                <a:latin typeface="Raleway"/>
                <a:ea typeface="Raleway"/>
                <a:cs typeface="Raleway"/>
                <a:sym typeface="Raleway"/>
              </a:rPr>
              <a:t>, and </a:t>
            </a:r>
            <a:r>
              <a:rPr lang="tr-TR" sz="2200" b="1" i="0" u="none" strike="noStrike" cap="none">
                <a:solidFill>
                  <a:srgbClr val="000000"/>
                </a:solidFill>
                <a:latin typeface="Raleway"/>
                <a:ea typeface="Raleway"/>
                <a:cs typeface="Raleway"/>
                <a:sym typeface="Raleway"/>
              </a:rPr>
              <a:t>a message explaining the change </a:t>
            </a:r>
            <a:endParaRPr sz="2200" b="1" i="0" u="none" strike="noStrike" cap="none">
              <a:solidFill>
                <a:srgbClr val="000000"/>
              </a:solidFill>
              <a:latin typeface="Raleway"/>
              <a:ea typeface="Raleway"/>
              <a:cs typeface="Raleway"/>
              <a:sym typeface="Raleway"/>
            </a:endParaRPr>
          </a:p>
          <a:p>
            <a:pPr marL="457200" marR="0" lvl="0" indent="-368300" algn="l" rtl="0">
              <a:lnSpc>
                <a:spcPct val="100000"/>
              </a:lnSpc>
              <a:spcBef>
                <a:spcPts val="0"/>
              </a:spcBef>
              <a:spcAft>
                <a:spcPts val="0"/>
              </a:spcAft>
              <a:buClr>
                <a:srgbClr val="000000"/>
              </a:buClr>
              <a:buSzPts val="2200"/>
              <a:buFont typeface="Raleway"/>
              <a:buChar char="●"/>
            </a:pPr>
            <a:r>
              <a:rPr lang="tr-TR" sz="2200" b="1" i="0" u="none" strike="noStrike" cap="none">
                <a:solidFill>
                  <a:srgbClr val="000000"/>
                </a:solidFill>
                <a:latin typeface="Raleway"/>
                <a:ea typeface="Raleway"/>
                <a:cs typeface="Raleway"/>
                <a:sym typeface="Raleway"/>
              </a:rPr>
              <a:t>Compare</a:t>
            </a:r>
            <a:r>
              <a:rPr lang="tr-TR" sz="2200" b="0" i="0" u="none" strike="noStrike" cap="none">
                <a:solidFill>
                  <a:srgbClr val="000000"/>
                </a:solidFill>
                <a:latin typeface="Raleway"/>
                <a:ea typeface="Raleway"/>
                <a:cs typeface="Raleway"/>
                <a:sym typeface="Raleway"/>
              </a:rPr>
              <a:t> and </a:t>
            </a:r>
            <a:r>
              <a:rPr lang="tr-TR" sz="2200" b="1" i="0" u="none" strike="noStrike" cap="none">
                <a:solidFill>
                  <a:srgbClr val="000000"/>
                </a:solidFill>
                <a:latin typeface="Raleway"/>
                <a:ea typeface="Raleway"/>
                <a:cs typeface="Raleway"/>
                <a:sym typeface="Raleway"/>
              </a:rPr>
              <a:t>Blame</a:t>
            </a:r>
            <a:endParaRPr sz="2200" b="1" i="0" u="none" strike="noStrike" cap="none">
              <a:solidFill>
                <a:srgbClr val="000000"/>
              </a:solidFill>
              <a:latin typeface="Raleway"/>
              <a:ea typeface="Raleway"/>
              <a:cs typeface="Raleway"/>
              <a:sym typeface="Raleway"/>
            </a:endParaRPr>
          </a:p>
          <a:p>
            <a:pPr marL="914400" marR="0" lvl="1" indent="-368300" algn="l" rtl="0">
              <a:lnSpc>
                <a:spcPct val="100000"/>
              </a:lnSpc>
              <a:spcBef>
                <a:spcPts val="0"/>
              </a:spcBef>
              <a:spcAft>
                <a:spcPts val="0"/>
              </a:spcAft>
              <a:buClr>
                <a:srgbClr val="000000"/>
              </a:buClr>
              <a:buSzPts val="2200"/>
              <a:buFont typeface="Raleway"/>
              <a:buChar char="○"/>
            </a:pPr>
            <a:r>
              <a:rPr lang="tr-TR" sz="2200" b="0" i="0" u="none" strike="noStrike" cap="none">
                <a:solidFill>
                  <a:srgbClr val="000000"/>
                </a:solidFill>
                <a:latin typeface="Raleway"/>
                <a:ea typeface="Raleway"/>
                <a:cs typeface="Raleway"/>
                <a:sym typeface="Raleway"/>
              </a:rPr>
              <a:t>What changed</a:t>
            </a:r>
            <a:endParaRPr sz="2200" b="0" i="0" u="none" strike="noStrike" cap="none">
              <a:solidFill>
                <a:srgbClr val="000000"/>
              </a:solidFill>
              <a:latin typeface="Raleway"/>
              <a:ea typeface="Raleway"/>
              <a:cs typeface="Raleway"/>
              <a:sym typeface="Raleway"/>
            </a:endParaRPr>
          </a:p>
          <a:p>
            <a:pPr marL="914400" marR="0" lvl="1" indent="-368300" algn="l" rtl="0">
              <a:lnSpc>
                <a:spcPct val="100000"/>
              </a:lnSpc>
              <a:spcBef>
                <a:spcPts val="0"/>
              </a:spcBef>
              <a:spcAft>
                <a:spcPts val="0"/>
              </a:spcAft>
              <a:buClr>
                <a:srgbClr val="000000"/>
              </a:buClr>
              <a:buSzPts val="2200"/>
              <a:buFont typeface="Raleway"/>
              <a:buChar char="○"/>
            </a:pPr>
            <a:r>
              <a:rPr lang="tr-TR" sz="2200" b="0" i="0" u="none" strike="noStrike" cap="none">
                <a:solidFill>
                  <a:srgbClr val="000000"/>
                </a:solidFill>
                <a:latin typeface="Raleway"/>
                <a:ea typeface="Raleway"/>
                <a:cs typeface="Raleway"/>
                <a:sym typeface="Raleway"/>
              </a:rPr>
              <a:t>When it changed</a:t>
            </a:r>
            <a:endParaRPr sz="2200" b="0" i="0" u="none" strike="noStrike" cap="none">
              <a:solidFill>
                <a:srgbClr val="000000"/>
              </a:solidFill>
              <a:latin typeface="Raleway"/>
              <a:ea typeface="Raleway"/>
              <a:cs typeface="Raleway"/>
              <a:sym typeface="Raleway"/>
            </a:endParaRPr>
          </a:p>
          <a:p>
            <a:pPr marL="914400" marR="0" lvl="1" indent="-368300" algn="l" rtl="0">
              <a:lnSpc>
                <a:spcPct val="100000"/>
              </a:lnSpc>
              <a:spcBef>
                <a:spcPts val="0"/>
              </a:spcBef>
              <a:spcAft>
                <a:spcPts val="0"/>
              </a:spcAft>
              <a:buClr>
                <a:srgbClr val="000000"/>
              </a:buClr>
              <a:buSzPts val="2200"/>
              <a:buFont typeface="Raleway"/>
              <a:buChar char="○"/>
            </a:pPr>
            <a:r>
              <a:rPr lang="tr-TR" sz="2200" b="0" i="0" u="none" strike="noStrike" cap="none">
                <a:solidFill>
                  <a:srgbClr val="000000"/>
                </a:solidFill>
                <a:latin typeface="Raleway"/>
                <a:ea typeface="Raleway"/>
                <a:cs typeface="Raleway"/>
                <a:sym typeface="Raleway"/>
              </a:rPr>
              <a:t>Why it changed</a:t>
            </a:r>
            <a:endParaRPr sz="2200" b="0" i="0" u="none" strike="noStrike" cap="none">
              <a:solidFill>
                <a:srgbClr val="000000"/>
              </a:solidFill>
              <a:latin typeface="Raleway"/>
              <a:ea typeface="Raleway"/>
              <a:cs typeface="Raleway"/>
              <a:sym typeface="Raleway"/>
            </a:endParaRPr>
          </a:p>
          <a:p>
            <a:pPr marL="914400" marR="0" lvl="1" indent="-368300" algn="l" rtl="0">
              <a:lnSpc>
                <a:spcPct val="100000"/>
              </a:lnSpc>
              <a:spcBef>
                <a:spcPts val="0"/>
              </a:spcBef>
              <a:spcAft>
                <a:spcPts val="0"/>
              </a:spcAft>
              <a:buClr>
                <a:srgbClr val="000000"/>
              </a:buClr>
              <a:buSzPts val="2200"/>
              <a:buFont typeface="Raleway"/>
              <a:buChar char="○"/>
            </a:pPr>
            <a:r>
              <a:rPr lang="tr-TR" sz="2200" b="0" i="0" u="none" strike="noStrike" cap="none">
                <a:solidFill>
                  <a:srgbClr val="000000"/>
                </a:solidFill>
                <a:latin typeface="Raleway"/>
                <a:ea typeface="Raleway"/>
                <a:cs typeface="Raleway"/>
                <a:sym typeface="Raleway"/>
              </a:rPr>
              <a:t>Who changed it</a:t>
            </a:r>
            <a:endParaRPr sz="2200" b="0" i="0" u="none" strike="noStrike" cap="none">
              <a:solidFill>
                <a:srgbClr val="000000"/>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12"/>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Recap-Git Repository</a:t>
            </a:r>
            <a:endParaRPr b="1">
              <a:solidFill>
                <a:srgbClr val="429ED4"/>
              </a:solidFill>
              <a:latin typeface="Calibri"/>
              <a:ea typeface="Calibri"/>
              <a:cs typeface="Calibri"/>
              <a:sym typeface="Calibri"/>
            </a:endParaRPr>
          </a:p>
        </p:txBody>
      </p:sp>
      <p:sp>
        <p:nvSpPr>
          <p:cNvPr id="352" name="Google Shape;352;p12"/>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5</a:t>
            </a:fld>
            <a:endParaRPr/>
          </a:p>
        </p:txBody>
      </p:sp>
      <p:pic>
        <p:nvPicPr>
          <p:cNvPr id="353" name="Google Shape;353;p12"/>
          <p:cNvPicPr preferRelativeResize="0"/>
          <p:nvPr/>
        </p:nvPicPr>
        <p:blipFill rotWithShape="1">
          <a:blip r:embed="rId3">
            <a:alphaModFix/>
          </a:blip>
          <a:srcRect/>
          <a:stretch/>
        </p:blipFill>
        <p:spPr>
          <a:xfrm>
            <a:off x="3826125" y="1276950"/>
            <a:ext cx="5142574" cy="2950950"/>
          </a:xfrm>
          <a:prstGeom prst="rect">
            <a:avLst/>
          </a:prstGeom>
          <a:noFill/>
          <a:ln w="19050" cap="flat" cmpd="sng">
            <a:solidFill>
              <a:schemeClr val="dk2"/>
            </a:solidFill>
            <a:prstDash val="solid"/>
            <a:round/>
            <a:headEnd type="none" w="sm" len="sm"/>
            <a:tailEnd type="none" w="sm" len="sm"/>
          </a:ln>
        </p:spPr>
      </p:pic>
      <p:sp>
        <p:nvSpPr>
          <p:cNvPr id="354" name="Google Shape;354;p12"/>
          <p:cNvSpPr txBox="1"/>
          <p:nvPr/>
        </p:nvSpPr>
        <p:spPr>
          <a:xfrm>
            <a:off x="94925" y="1276950"/>
            <a:ext cx="3775500" cy="28743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a:solidFill>
                  <a:srgbClr val="000000"/>
                </a:solidFill>
                <a:latin typeface="Raleway"/>
                <a:ea typeface="Raleway"/>
                <a:cs typeface="Raleway"/>
                <a:sym typeface="Raleway"/>
              </a:rPr>
              <a:t>A directory or storage space where your projects can live.</a:t>
            </a:r>
            <a:endParaRPr sz="2400" b="0" i="0" u="none" strike="noStrike" cap="none">
              <a:solidFill>
                <a:srgbClr val="000000"/>
              </a:solidFill>
              <a:latin typeface="Raleway"/>
              <a:ea typeface="Raleway"/>
              <a:cs typeface="Raleway"/>
              <a:sym typeface="Raleway"/>
            </a:endParaRPr>
          </a:p>
          <a:p>
            <a:pPr marL="45720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a:solidFill>
                  <a:srgbClr val="000000"/>
                </a:solidFill>
                <a:latin typeface="Raleway"/>
                <a:ea typeface="Raleway"/>
                <a:cs typeface="Raleway"/>
                <a:sym typeface="Raleway"/>
              </a:rPr>
              <a:t>Local Repository</a:t>
            </a:r>
            <a:endParaRPr sz="2400" b="0" i="0" u="none" strike="noStrike" cap="none">
              <a:solidFill>
                <a:srgbClr val="000000"/>
              </a:solidFill>
              <a:latin typeface="Raleway"/>
              <a:ea typeface="Raleway"/>
              <a:cs typeface="Raleway"/>
              <a:sym typeface="Raleway"/>
            </a:endParaRPr>
          </a:p>
          <a:p>
            <a:pPr marL="457200" marR="0" lvl="0" indent="-381000" algn="l" rtl="0">
              <a:lnSpc>
                <a:spcPct val="100000"/>
              </a:lnSpc>
              <a:spcBef>
                <a:spcPts val="0"/>
              </a:spcBef>
              <a:spcAft>
                <a:spcPts val="0"/>
              </a:spcAft>
              <a:buClr>
                <a:srgbClr val="000000"/>
              </a:buClr>
              <a:buSzPts val="2400"/>
              <a:buFont typeface="Raleway"/>
              <a:buChar char="-"/>
            </a:pPr>
            <a:r>
              <a:rPr lang="tr-TR" sz="2400" b="0" i="0" u="none" strike="noStrike" cap="none">
                <a:solidFill>
                  <a:srgbClr val="000000"/>
                </a:solidFill>
                <a:latin typeface="Raleway"/>
                <a:ea typeface="Raleway"/>
                <a:cs typeface="Raleway"/>
                <a:sym typeface="Raleway"/>
              </a:rPr>
              <a:t>Remote Repository (Central Repository)</a:t>
            </a:r>
            <a:endParaRPr sz="2400" b="0" i="0" u="none" strike="noStrike" cap="none">
              <a:solidFill>
                <a:srgbClr val="000000"/>
              </a:solidFill>
              <a:latin typeface="Raleway"/>
              <a:ea typeface="Raleway"/>
              <a:cs typeface="Raleway"/>
              <a:sym typeface="Raleway"/>
            </a:endParaRPr>
          </a:p>
          <a:p>
            <a:pPr marL="91440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Raleway"/>
              <a:ea typeface="Raleway"/>
              <a:cs typeface="Raleway"/>
              <a:sym typeface="Raleway"/>
            </a:endParaRPr>
          </a:p>
        </p:txBody>
      </p:sp>
      <p:sp>
        <p:nvSpPr>
          <p:cNvPr id="355" name="Google Shape;355;p12"/>
          <p:cNvSpPr txBox="1"/>
          <p:nvPr/>
        </p:nvSpPr>
        <p:spPr>
          <a:xfrm>
            <a:off x="94925" y="695850"/>
            <a:ext cx="3775500" cy="58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F9900"/>
                </a:solidFill>
                <a:latin typeface="Raleway"/>
                <a:ea typeface="Raleway"/>
                <a:cs typeface="Raleway"/>
                <a:sym typeface="Raleway"/>
              </a:rPr>
              <a:t>What is a repository</a:t>
            </a:r>
            <a:endParaRPr sz="2400" b="0" i="0" u="none" strike="noStrike" cap="none">
              <a:solidFill>
                <a:srgbClr val="FF9900"/>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3"/>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Recap-Git Config</a:t>
            </a:r>
            <a:endParaRPr b="1">
              <a:solidFill>
                <a:srgbClr val="429ED4"/>
              </a:solidFill>
              <a:latin typeface="Calibri"/>
              <a:ea typeface="Calibri"/>
              <a:cs typeface="Calibri"/>
              <a:sym typeface="Calibri"/>
            </a:endParaRPr>
          </a:p>
          <a:p>
            <a:pPr marL="0" lvl="0" indent="0" algn="l" rtl="0">
              <a:lnSpc>
                <a:spcPct val="80000"/>
              </a:lnSpc>
              <a:spcBef>
                <a:spcPts val="0"/>
              </a:spcBef>
              <a:spcAft>
                <a:spcPts val="0"/>
              </a:spcAft>
              <a:buSzPts val="4800"/>
              <a:buNone/>
            </a:pPr>
            <a:endParaRPr b="1">
              <a:solidFill>
                <a:srgbClr val="429ED4"/>
              </a:solidFill>
              <a:latin typeface="Calibri"/>
              <a:ea typeface="Calibri"/>
              <a:cs typeface="Calibri"/>
              <a:sym typeface="Calibri"/>
            </a:endParaRPr>
          </a:p>
        </p:txBody>
      </p:sp>
      <p:sp>
        <p:nvSpPr>
          <p:cNvPr id="361" name="Google Shape;361;p13"/>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6</a:t>
            </a:fld>
            <a:endParaRPr/>
          </a:p>
        </p:txBody>
      </p:sp>
      <p:sp>
        <p:nvSpPr>
          <p:cNvPr id="362" name="Google Shape;362;p13"/>
          <p:cNvSpPr txBox="1">
            <a:spLocks noGrp="1"/>
          </p:cNvSpPr>
          <p:nvPr>
            <p:ph type="body" idx="1"/>
          </p:nvPr>
        </p:nvSpPr>
        <p:spPr>
          <a:xfrm>
            <a:off x="667450" y="686125"/>
            <a:ext cx="7717500" cy="4425900"/>
          </a:xfrm>
          <a:prstGeom prst="rect">
            <a:avLst/>
          </a:prstGeom>
          <a:noFill/>
          <a:ln>
            <a:noFill/>
          </a:ln>
        </p:spPr>
        <p:txBody>
          <a:bodyPr spcFirstLastPara="1" wrap="square" lIns="0" tIns="0" rIns="0" bIns="0" anchor="t" anchorCtr="0">
            <a:noAutofit/>
          </a:bodyPr>
          <a:lstStyle/>
          <a:p>
            <a:pPr marL="457200" lvl="0" indent="-381000" algn="l" rtl="0">
              <a:lnSpc>
                <a:spcPct val="110000"/>
              </a:lnSpc>
              <a:spcBef>
                <a:spcPts val="600"/>
              </a:spcBef>
              <a:spcAft>
                <a:spcPts val="0"/>
              </a:spcAft>
              <a:buClr>
                <a:schemeClr val="accent4"/>
              </a:buClr>
              <a:buSzPts val="2400"/>
              <a:buFont typeface="Calibri"/>
              <a:buChar char="➔"/>
            </a:pPr>
            <a:r>
              <a:rPr lang="tr-TR" sz="2200" dirty="0">
                <a:solidFill>
                  <a:srgbClr val="000000"/>
                </a:solidFill>
                <a:latin typeface="Raleway"/>
                <a:ea typeface="Raleway"/>
                <a:cs typeface="Raleway"/>
                <a:sym typeface="Raleway"/>
              </a:rPr>
              <a:t>Git </a:t>
            </a:r>
            <a:r>
              <a:rPr lang="tr-TR" sz="2200" dirty="0" err="1">
                <a:solidFill>
                  <a:srgbClr val="000000"/>
                </a:solidFill>
                <a:latin typeface="Raleway"/>
                <a:ea typeface="Raleway"/>
                <a:cs typeface="Raleway"/>
                <a:sym typeface="Raleway"/>
              </a:rPr>
              <a:t>needs</a:t>
            </a:r>
            <a:r>
              <a:rPr lang="tr-TR" sz="2200" dirty="0">
                <a:solidFill>
                  <a:srgbClr val="000000"/>
                </a:solidFill>
                <a:latin typeface="Raleway"/>
                <a:ea typeface="Raleway"/>
                <a:cs typeface="Raleway"/>
                <a:sym typeface="Raleway"/>
              </a:rPr>
              <a:t> </a:t>
            </a:r>
            <a:r>
              <a:rPr lang="tr-TR" sz="2200" dirty="0" err="1">
                <a:solidFill>
                  <a:srgbClr val="000000"/>
                </a:solidFill>
                <a:latin typeface="Raleway"/>
                <a:ea typeface="Raleway"/>
                <a:cs typeface="Raleway"/>
                <a:sym typeface="Raleway"/>
              </a:rPr>
              <a:t>your</a:t>
            </a:r>
            <a:r>
              <a:rPr lang="tr-TR" sz="2200" dirty="0">
                <a:solidFill>
                  <a:srgbClr val="000000"/>
                </a:solidFill>
                <a:latin typeface="Raleway"/>
                <a:ea typeface="Raleway"/>
                <a:cs typeface="Raleway"/>
                <a:sym typeface="Raleway"/>
              </a:rPr>
              <a:t> </a:t>
            </a:r>
            <a:r>
              <a:rPr lang="tr-TR" sz="2200" dirty="0" err="1">
                <a:solidFill>
                  <a:srgbClr val="000000"/>
                </a:solidFill>
                <a:latin typeface="Raleway"/>
                <a:ea typeface="Raleway"/>
                <a:cs typeface="Raleway"/>
                <a:sym typeface="Raleway"/>
              </a:rPr>
              <a:t>identity</a:t>
            </a:r>
            <a:r>
              <a:rPr lang="tr-TR" sz="2200" dirty="0">
                <a:solidFill>
                  <a:srgbClr val="000000"/>
                </a:solidFill>
                <a:latin typeface="Raleway"/>
                <a:ea typeface="Raleway"/>
                <a:cs typeface="Raleway"/>
                <a:sym typeface="Raleway"/>
              </a:rPr>
              <a:t> </a:t>
            </a:r>
            <a:r>
              <a:rPr lang="tr-TR" sz="2200" dirty="0" err="1">
                <a:solidFill>
                  <a:srgbClr val="000000"/>
                </a:solidFill>
                <a:latin typeface="Raleway"/>
                <a:ea typeface="Raleway"/>
                <a:cs typeface="Raleway"/>
                <a:sym typeface="Raleway"/>
              </a:rPr>
              <a:t>to</a:t>
            </a:r>
            <a:r>
              <a:rPr lang="tr-TR" sz="2200" dirty="0">
                <a:solidFill>
                  <a:srgbClr val="000000"/>
                </a:solidFill>
                <a:latin typeface="Raleway"/>
                <a:ea typeface="Raleway"/>
                <a:cs typeface="Raleway"/>
                <a:sym typeface="Raleway"/>
              </a:rPr>
              <a:t> mark/</a:t>
            </a:r>
            <a:r>
              <a:rPr lang="tr-TR" sz="2200" dirty="0" err="1">
                <a:solidFill>
                  <a:srgbClr val="000000"/>
                </a:solidFill>
                <a:latin typeface="Raleway"/>
                <a:ea typeface="Raleway"/>
                <a:cs typeface="Raleway"/>
                <a:sym typeface="Raleway"/>
              </a:rPr>
              <a:t>label</a:t>
            </a:r>
            <a:r>
              <a:rPr lang="tr-TR" sz="2200" dirty="0">
                <a:solidFill>
                  <a:srgbClr val="000000"/>
                </a:solidFill>
                <a:latin typeface="Raleway"/>
                <a:ea typeface="Raleway"/>
                <a:cs typeface="Raleway"/>
                <a:sym typeface="Raleway"/>
              </a:rPr>
              <a:t> </a:t>
            </a:r>
            <a:r>
              <a:rPr lang="tr-TR" sz="2200" dirty="0" err="1">
                <a:solidFill>
                  <a:srgbClr val="000000"/>
                </a:solidFill>
                <a:latin typeface="Raleway"/>
                <a:ea typeface="Raleway"/>
                <a:cs typeface="Raleway"/>
                <a:sym typeface="Raleway"/>
              </a:rPr>
              <a:t>changes</a:t>
            </a:r>
            <a:r>
              <a:rPr lang="tr-TR" sz="2200" dirty="0">
                <a:solidFill>
                  <a:srgbClr val="000000"/>
                </a:solidFill>
                <a:latin typeface="Raleway"/>
                <a:ea typeface="Raleway"/>
                <a:cs typeface="Raleway"/>
                <a:sym typeface="Raleway"/>
              </a:rPr>
              <a:t> / </a:t>
            </a:r>
            <a:r>
              <a:rPr lang="tr-TR" sz="2200" dirty="0" err="1">
                <a:solidFill>
                  <a:srgbClr val="000000"/>
                </a:solidFill>
                <a:latin typeface="Raleway"/>
                <a:ea typeface="Raleway"/>
                <a:cs typeface="Raleway"/>
                <a:sym typeface="Raleway"/>
              </a:rPr>
              <a:t>editor</a:t>
            </a:r>
            <a:endParaRPr sz="2200" dirty="0">
              <a:solidFill>
                <a:srgbClr val="000000"/>
              </a:solidFill>
              <a:latin typeface="Raleway"/>
              <a:ea typeface="Raleway"/>
              <a:cs typeface="Raleway"/>
              <a:sym typeface="Raleway"/>
            </a:endParaRPr>
          </a:p>
          <a:p>
            <a:pPr marL="914400" lvl="0" indent="0" algn="l" rtl="0">
              <a:lnSpc>
                <a:spcPct val="110000"/>
              </a:lnSpc>
              <a:spcBef>
                <a:spcPts val="600"/>
              </a:spcBef>
              <a:spcAft>
                <a:spcPts val="0"/>
              </a:spcAft>
              <a:buSzPts val="1800"/>
              <a:buNone/>
            </a:pPr>
            <a:r>
              <a:rPr lang="tr-TR" sz="3600" dirty="0">
                <a:solidFill>
                  <a:schemeClr val="lt1"/>
                </a:solidFill>
                <a:highlight>
                  <a:srgbClr val="434343"/>
                </a:highlight>
                <a:latin typeface="Calibri"/>
                <a:ea typeface="Calibri"/>
                <a:cs typeface="Calibri"/>
                <a:sym typeface="Calibri"/>
              </a:rPr>
              <a:t>   </a:t>
            </a:r>
            <a:r>
              <a:rPr lang="tr-TR" sz="2400" b="1" dirty="0">
                <a:solidFill>
                  <a:schemeClr val="lt1"/>
                </a:solidFill>
                <a:highlight>
                  <a:srgbClr val="434343"/>
                </a:highlight>
                <a:latin typeface="Calibri"/>
                <a:ea typeface="Calibri"/>
                <a:cs typeface="Calibri"/>
                <a:sym typeface="Calibri"/>
              </a:rPr>
              <a:t>git </a:t>
            </a:r>
            <a:r>
              <a:rPr lang="tr-TR" sz="2400" b="1" dirty="0" err="1">
                <a:solidFill>
                  <a:schemeClr val="lt1"/>
                </a:solidFill>
                <a:highlight>
                  <a:srgbClr val="434343"/>
                </a:highlight>
                <a:latin typeface="Calibri"/>
                <a:ea typeface="Calibri"/>
                <a:cs typeface="Calibri"/>
                <a:sym typeface="Calibri"/>
              </a:rPr>
              <a:t>config</a:t>
            </a:r>
            <a:r>
              <a:rPr lang="tr-TR" sz="2400" b="1" dirty="0">
                <a:solidFill>
                  <a:schemeClr val="lt1"/>
                </a:solidFill>
                <a:highlight>
                  <a:srgbClr val="434343"/>
                </a:highlight>
                <a:latin typeface="Calibri"/>
                <a:ea typeface="Calibri"/>
                <a:cs typeface="Calibri"/>
                <a:sym typeface="Calibri"/>
              </a:rPr>
              <a:t> --global user.name </a:t>
            </a:r>
            <a:r>
              <a:rPr lang="tr-TR" sz="2400" b="1" dirty="0">
                <a:solidFill>
                  <a:srgbClr val="FF9900"/>
                </a:solidFill>
                <a:highlight>
                  <a:srgbClr val="434343"/>
                </a:highlight>
                <a:latin typeface="Calibri"/>
                <a:ea typeface="Calibri"/>
                <a:cs typeface="Calibri"/>
                <a:sym typeface="Calibri"/>
              </a:rPr>
              <a:t>“</a:t>
            </a:r>
            <a:r>
              <a:rPr lang="tr-TR" sz="2400" b="1" dirty="0" err="1">
                <a:solidFill>
                  <a:srgbClr val="FF9900"/>
                </a:solidFill>
                <a:highlight>
                  <a:srgbClr val="434343"/>
                </a:highlight>
                <a:latin typeface="Calibri"/>
                <a:ea typeface="Calibri"/>
                <a:cs typeface="Calibri"/>
                <a:sym typeface="Calibri"/>
              </a:rPr>
              <a:t>Your</a:t>
            </a:r>
            <a:r>
              <a:rPr lang="tr-TR" sz="2400" b="1" dirty="0">
                <a:solidFill>
                  <a:srgbClr val="FF9900"/>
                </a:solidFill>
                <a:highlight>
                  <a:srgbClr val="434343"/>
                </a:highlight>
                <a:latin typeface="Calibri"/>
                <a:ea typeface="Calibri"/>
                <a:cs typeface="Calibri"/>
                <a:sym typeface="Calibri"/>
              </a:rPr>
              <a:t> Name”</a:t>
            </a:r>
            <a:r>
              <a:rPr lang="tr-TR" sz="3600" b="1" dirty="0">
                <a:solidFill>
                  <a:schemeClr val="lt1"/>
                </a:solidFill>
                <a:highlight>
                  <a:srgbClr val="434343"/>
                </a:highlight>
                <a:latin typeface="Calibri"/>
                <a:ea typeface="Calibri"/>
                <a:cs typeface="Calibri"/>
                <a:sym typeface="Calibri"/>
              </a:rPr>
              <a:t> </a:t>
            </a:r>
            <a:r>
              <a:rPr lang="tr-TR" sz="3600" b="1" dirty="0">
                <a:solidFill>
                  <a:srgbClr val="434343"/>
                </a:solidFill>
                <a:highlight>
                  <a:srgbClr val="434343"/>
                </a:highlight>
                <a:latin typeface="Calibri"/>
                <a:ea typeface="Calibri"/>
                <a:cs typeface="Calibri"/>
                <a:sym typeface="Calibri"/>
              </a:rPr>
              <a:t>t</a:t>
            </a:r>
            <a:endParaRPr sz="2400" dirty="0">
              <a:solidFill>
                <a:srgbClr val="666666"/>
              </a:solidFill>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dirty="0">
                <a:solidFill>
                  <a:schemeClr val="lt1"/>
                </a:solidFill>
                <a:highlight>
                  <a:srgbClr val="434343"/>
                </a:highlight>
                <a:latin typeface="Calibri"/>
                <a:ea typeface="Calibri"/>
                <a:cs typeface="Calibri"/>
                <a:sym typeface="Calibri"/>
              </a:rPr>
              <a:t>   </a:t>
            </a:r>
            <a:r>
              <a:rPr lang="tr-TR" sz="2400" b="1" dirty="0">
                <a:solidFill>
                  <a:schemeClr val="lt1"/>
                </a:solidFill>
                <a:highlight>
                  <a:srgbClr val="434343"/>
                </a:highlight>
                <a:latin typeface="Calibri"/>
                <a:ea typeface="Calibri"/>
                <a:cs typeface="Calibri"/>
                <a:sym typeface="Calibri"/>
              </a:rPr>
              <a:t>git </a:t>
            </a:r>
            <a:r>
              <a:rPr lang="tr-TR" sz="2400" b="1" dirty="0" err="1">
                <a:solidFill>
                  <a:schemeClr val="lt1"/>
                </a:solidFill>
                <a:highlight>
                  <a:srgbClr val="434343"/>
                </a:highlight>
                <a:latin typeface="Calibri"/>
                <a:ea typeface="Calibri"/>
                <a:cs typeface="Calibri"/>
                <a:sym typeface="Calibri"/>
              </a:rPr>
              <a:t>config</a:t>
            </a:r>
            <a:r>
              <a:rPr lang="tr-TR" sz="2400" b="1" dirty="0">
                <a:solidFill>
                  <a:schemeClr val="lt1"/>
                </a:solidFill>
                <a:highlight>
                  <a:srgbClr val="434343"/>
                </a:highlight>
                <a:latin typeface="Calibri"/>
                <a:ea typeface="Calibri"/>
                <a:cs typeface="Calibri"/>
                <a:sym typeface="Calibri"/>
              </a:rPr>
              <a:t> --global </a:t>
            </a:r>
            <a:r>
              <a:rPr lang="tr-TR" sz="2400" b="1" dirty="0" err="1">
                <a:solidFill>
                  <a:schemeClr val="lt1"/>
                </a:solidFill>
                <a:highlight>
                  <a:srgbClr val="434343"/>
                </a:highlight>
                <a:latin typeface="Calibri"/>
                <a:ea typeface="Calibri"/>
                <a:cs typeface="Calibri"/>
                <a:sym typeface="Calibri"/>
              </a:rPr>
              <a:t>user.email</a:t>
            </a:r>
            <a:r>
              <a:rPr lang="tr-TR" sz="2400" b="1" dirty="0">
                <a:solidFill>
                  <a:schemeClr val="lt1"/>
                </a:solidFill>
                <a:highlight>
                  <a:srgbClr val="434343"/>
                </a:highlight>
                <a:latin typeface="Calibri"/>
                <a:ea typeface="Calibri"/>
                <a:cs typeface="Calibri"/>
                <a:sym typeface="Calibri"/>
              </a:rPr>
              <a:t> </a:t>
            </a:r>
            <a:r>
              <a:rPr lang="tr-TR" sz="2400" b="1" dirty="0">
                <a:solidFill>
                  <a:srgbClr val="FF9900"/>
                </a:solidFill>
                <a:highlight>
                  <a:srgbClr val="434343"/>
                </a:highlight>
                <a:latin typeface="Calibri"/>
                <a:ea typeface="Calibri"/>
                <a:cs typeface="Calibri"/>
                <a:sym typeface="Calibri"/>
              </a:rPr>
              <a:t>“</a:t>
            </a:r>
            <a:r>
              <a:rPr lang="tr-TR" sz="2400" b="1" dirty="0" err="1">
                <a:solidFill>
                  <a:srgbClr val="FF9900"/>
                </a:solidFill>
                <a:highlight>
                  <a:srgbClr val="434343"/>
                </a:highlight>
                <a:latin typeface="Calibri"/>
                <a:ea typeface="Calibri"/>
                <a:cs typeface="Calibri"/>
                <a:sym typeface="Calibri"/>
              </a:rPr>
              <a:t>Your</a:t>
            </a:r>
            <a:r>
              <a:rPr lang="tr-TR" sz="2400" b="1" dirty="0">
                <a:solidFill>
                  <a:srgbClr val="FF9900"/>
                </a:solidFill>
                <a:highlight>
                  <a:srgbClr val="434343"/>
                </a:highlight>
                <a:latin typeface="Calibri"/>
                <a:ea typeface="Calibri"/>
                <a:cs typeface="Calibri"/>
                <a:sym typeface="Calibri"/>
              </a:rPr>
              <a:t> Name”</a:t>
            </a:r>
            <a:r>
              <a:rPr lang="tr-TR" sz="3600" b="1" dirty="0">
                <a:solidFill>
                  <a:schemeClr val="lt1"/>
                </a:solidFill>
                <a:highlight>
                  <a:srgbClr val="434343"/>
                </a:highlight>
                <a:latin typeface="Calibri"/>
                <a:ea typeface="Calibri"/>
                <a:cs typeface="Calibri"/>
                <a:sym typeface="Calibri"/>
              </a:rPr>
              <a:t> </a:t>
            </a:r>
            <a:r>
              <a:rPr lang="tr-TR" sz="3600" b="1" dirty="0">
                <a:solidFill>
                  <a:srgbClr val="434343"/>
                </a:solidFill>
                <a:highlight>
                  <a:srgbClr val="434343"/>
                </a:highlight>
                <a:latin typeface="Calibri"/>
                <a:ea typeface="Calibri"/>
                <a:cs typeface="Calibri"/>
                <a:sym typeface="Calibri"/>
              </a:rPr>
              <a:t>t</a:t>
            </a:r>
            <a:endParaRPr sz="3600" b="1" dirty="0">
              <a:solidFill>
                <a:srgbClr val="434343"/>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2400" b="1" dirty="0">
                <a:solidFill>
                  <a:schemeClr val="lt1"/>
                </a:solidFill>
                <a:highlight>
                  <a:srgbClr val="434343"/>
                </a:highlight>
                <a:latin typeface="Calibri"/>
                <a:ea typeface="Calibri"/>
                <a:cs typeface="Calibri"/>
                <a:sym typeface="Calibri"/>
              </a:rPr>
              <a:t>    git </a:t>
            </a:r>
            <a:r>
              <a:rPr lang="tr-TR" sz="2400" b="1" dirty="0" err="1">
                <a:solidFill>
                  <a:schemeClr val="lt1"/>
                </a:solidFill>
                <a:highlight>
                  <a:srgbClr val="434343"/>
                </a:highlight>
                <a:latin typeface="Calibri"/>
                <a:ea typeface="Calibri"/>
                <a:cs typeface="Calibri"/>
                <a:sym typeface="Calibri"/>
              </a:rPr>
              <a:t>config</a:t>
            </a:r>
            <a:r>
              <a:rPr lang="tr-TR" sz="2400" b="1" dirty="0">
                <a:solidFill>
                  <a:schemeClr val="lt1"/>
                </a:solidFill>
                <a:highlight>
                  <a:srgbClr val="434343"/>
                </a:highlight>
                <a:latin typeface="Calibri"/>
                <a:ea typeface="Calibri"/>
                <a:cs typeface="Calibri"/>
                <a:sym typeface="Calibri"/>
              </a:rPr>
              <a:t> --global </a:t>
            </a:r>
            <a:r>
              <a:rPr lang="tr-TR" sz="2400" b="1" dirty="0" err="1">
                <a:solidFill>
                  <a:schemeClr val="lt1"/>
                </a:solidFill>
                <a:highlight>
                  <a:srgbClr val="434343"/>
                </a:highlight>
                <a:latin typeface="Calibri"/>
                <a:ea typeface="Calibri"/>
                <a:cs typeface="Calibri"/>
                <a:sym typeface="Calibri"/>
              </a:rPr>
              <a:t>core.editor</a:t>
            </a:r>
            <a:r>
              <a:rPr lang="tr-TR" sz="2400" b="1" dirty="0">
                <a:solidFill>
                  <a:schemeClr val="lt1"/>
                </a:solidFill>
                <a:highlight>
                  <a:srgbClr val="434343"/>
                </a:highlight>
                <a:latin typeface="Calibri"/>
                <a:ea typeface="Calibri"/>
                <a:cs typeface="Calibri"/>
                <a:sym typeface="Calibri"/>
              </a:rPr>
              <a:t> </a:t>
            </a:r>
            <a:r>
              <a:rPr lang="tr-TR" sz="2400" b="1" dirty="0">
                <a:solidFill>
                  <a:srgbClr val="FF9900"/>
                </a:solidFill>
                <a:highlight>
                  <a:srgbClr val="434343"/>
                </a:highlight>
                <a:latin typeface="Calibri"/>
                <a:ea typeface="Calibri"/>
                <a:cs typeface="Calibri"/>
                <a:sym typeface="Calibri"/>
              </a:rPr>
              <a:t>“vim”</a:t>
            </a:r>
            <a:r>
              <a:rPr lang="tr-TR" sz="3600" b="1" dirty="0">
                <a:solidFill>
                  <a:schemeClr val="lt1"/>
                </a:solidFill>
                <a:highlight>
                  <a:srgbClr val="434343"/>
                </a:highlight>
                <a:latin typeface="Calibri"/>
                <a:ea typeface="Calibri"/>
                <a:cs typeface="Calibri"/>
                <a:sym typeface="Calibri"/>
              </a:rPr>
              <a:t> </a:t>
            </a:r>
            <a:r>
              <a:rPr lang="tr-TR" sz="3600" b="1" dirty="0">
                <a:solidFill>
                  <a:srgbClr val="434343"/>
                </a:solidFill>
                <a:highlight>
                  <a:srgbClr val="434343"/>
                </a:highlight>
                <a:latin typeface="Calibri"/>
                <a:ea typeface="Calibri"/>
                <a:cs typeface="Calibri"/>
                <a:sym typeface="Calibri"/>
              </a:rPr>
              <a:t>t</a:t>
            </a:r>
            <a:endParaRPr sz="3600" b="1" dirty="0">
              <a:solidFill>
                <a:srgbClr val="434343"/>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r>
              <a:rPr lang="tr-TR" sz="3600" dirty="0">
                <a:solidFill>
                  <a:schemeClr val="lt1"/>
                </a:solidFill>
                <a:highlight>
                  <a:srgbClr val="434343"/>
                </a:highlight>
                <a:latin typeface="Calibri"/>
                <a:ea typeface="Calibri"/>
                <a:cs typeface="Calibri"/>
                <a:sym typeface="Calibri"/>
              </a:rPr>
              <a:t>   </a:t>
            </a:r>
            <a:r>
              <a:rPr lang="tr-TR" sz="2400" b="1" dirty="0">
                <a:solidFill>
                  <a:schemeClr val="lt1"/>
                </a:solidFill>
                <a:highlight>
                  <a:srgbClr val="434343"/>
                </a:highlight>
                <a:latin typeface="Calibri"/>
                <a:ea typeface="Calibri"/>
                <a:cs typeface="Calibri"/>
                <a:sym typeface="Calibri"/>
              </a:rPr>
              <a:t>git </a:t>
            </a:r>
            <a:r>
              <a:rPr lang="tr-TR" sz="2400" b="1" dirty="0" err="1">
                <a:solidFill>
                  <a:schemeClr val="lt1"/>
                </a:solidFill>
                <a:highlight>
                  <a:srgbClr val="434343"/>
                </a:highlight>
                <a:latin typeface="Calibri"/>
                <a:ea typeface="Calibri"/>
                <a:cs typeface="Calibri"/>
                <a:sym typeface="Calibri"/>
              </a:rPr>
              <a:t>config</a:t>
            </a:r>
            <a:r>
              <a:rPr lang="tr-TR" sz="2400" b="1" dirty="0">
                <a:solidFill>
                  <a:schemeClr val="lt1"/>
                </a:solidFill>
                <a:highlight>
                  <a:srgbClr val="434343"/>
                </a:highlight>
                <a:latin typeface="Calibri"/>
                <a:ea typeface="Calibri"/>
                <a:cs typeface="Calibri"/>
                <a:sym typeface="Calibri"/>
              </a:rPr>
              <a:t> --</a:t>
            </a:r>
            <a:r>
              <a:rPr lang="tr-TR" sz="2400" b="1" dirty="0" err="1">
                <a:solidFill>
                  <a:schemeClr val="lt1"/>
                </a:solidFill>
                <a:highlight>
                  <a:srgbClr val="434343"/>
                </a:highlight>
                <a:latin typeface="Calibri"/>
                <a:ea typeface="Calibri"/>
                <a:cs typeface="Calibri"/>
                <a:sym typeface="Calibri"/>
              </a:rPr>
              <a:t>list</a:t>
            </a:r>
            <a:r>
              <a:rPr lang="tr-TR" sz="3600" b="1" dirty="0">
                <a:solidFill>
                  <a:schemeClr val="lt1"/>
                </a:solidFill>
                <a:highlight>
                  <a:srgbClr val="434343"/>
                </a:highlight>
                <a:latin typeface="Calibri"/>
                <a:ea typeface="Calibri"/>
                <a:cs typeface="Calibri"/>
                <a:sym typeface="Calibri"/>
              </a:rPr>
              <a:t> </a:t>
            </a:r>
            <a:r>
              <a:rPr lang="tr-TR" sz="3600" b="1" dirty="0">
                <a:solidFill>
                  <a:srgbClr val="434343"/>
                </a:solidFill>
                <a:highlight>
                  <a:srgbClr val="434343"/>
                </a:highlight>
                <a:latin typeface="Calibri"/>
                <a:ea typeface="Calibri"/>
                <a:cs typeface="Calibri"/>
                <a:sym typeface="Calibri"/>
              </a:rPr>
              <a:t>t</a:t>
            </a:r>
            <a:endParaRPr sz="3600" b="1" dirty="0">
              <a:solidFill>
                <a:srgbClr val="434343"/>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3600" dirty="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14"/>
          <p:cNvSpPr txBox="1">
            <a:spLocks noGrp="1"/>
          </p:cNvSpPr>
          <p:nvPr>
            <p:ph type="title"/>
          </p:nvPr>
        </p:nvSpPr>
        <p:spPr>
          <a:xfrm>
            <a:off x="457200" y="192650"/>
            <a:ext cx="84519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Recap-Workflow-Git’s “three trees”</a:t>
            </a:r>
            <a:endParaRPr sz="4000" b="1">
              <a:solidFill>
                <a:srgbClr val="429ED4"/>
              </a:solidFill>
              <a:latin typeface="Calibri"/>
              <a:ea typeface="Calibri"/>
              <a:cs typeface="Calibri"/>
              <a:sym typeface="Calibri"/>
            </a:endParaRPr>
          </a:p>
        </p:txBody>
      </p:sp>
      <p:sp>
        <p:nvSpPr>
          <p:cNvPr id="368" name="Google Shape;368;p14"/>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7</a:t>
            </a:fld>
            <a:endParaRPr/>
          </a:p>
        </p:txBody>
      </p:sp>
      <p:sp>
        <p:nvSpPr>
          <p:cNvPr id="369" name="Google Shape;369;p14"/>
          <p:cNvSpPr/>
          <p:nvPr/>
        </p:nvSpPr>
        <p:spPr>
          <a:xfrm>
            <a:off x="1440150" y="1491750"/>
            <a:ext cx="1665600" cy="2464800"/>
          </a:xfrm>
          <a:prstGeom prst="roundRect">
            <a:avLst>
              <a:gd name="adj" fmla="val 16667"/>
            </a:avLst>
          </a:prstGeom>
          <a:noFill/>
          <a:ln w="28575" cap="flat" cmpd="sng">
            <a:solidFill>
              <a:srgbClr val="429ED4"/>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666666"/>
                </a:solidFill>
                <a:latin typeface="Calibri"/>
                <a:ea typeface="Calibri"/>
                <a:cs typeface="Calibri"/>
                <a:sym typeface="Calibri"/>
              </a:rPr>
              <a:t>Where you work.Create new files, edit files delete files etc.</a:t>
            </a:r>
            <a:endParaRPr sz="1400" b="1" i="0" u="none" strike="noStrike" cap="none">
              <a:solidFill>
                <a:srgbClr val="666666"/>
              </a:solidFill>
              <a:latin typeface="Calibri"/>
              <a:ea typeface="Calibri"/>
              <a:cs typeface="Calibri"/>
              <a:sym typeface="Calibri"/>
            </a:endParaRPr>
          </a:p>
        </p:txBody>
      </p:sp>
      <p:sp>
        <p:nvSpPr>
          <p:cNvPr id="370" name="Google Shape;370;p14"/>
          <p:cNvSpPr/>
          <p:nvPr/>
        </p:nvSpPr>
        <p:spPr>
          <a:xfrm>
            <a:off x="6038250" y="1491750"/>
            <a:ext cx="1665600" cy="2464800"/>
          </a:xfrm>
          <a:prstGeom prst="roundRect">
            <a:avLst>
              <a:gd name="adj" fmla="val 16667"/>
            </a:avLst>
          </a:prstGeom>
          <a:noFill/>
          <a:ln w="2857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666666"/>
                </a:solidFill>
                <a:latin typeface="Calibri"/>
                <a:ea typeface="Calibri"/>
                <a:cs typeface="Calibri"/>
                <a:sym typeface="Calibri"/>
              </a:rPr>
              <a:t>Committed snapshots of your project will be stored here with a full version history.</a:t>
            </a:r>
            <a:endParaRPr sz="1400" b="1" i="0" u="none" strike="noStrike" cap="none">
              <a:solidFill>
                <a:srgbClr val="666666"/>
              </a:solidFill>
              <a:latin typeface="Calibri"/>
              <a:ea typeface="Calibri"/>
              <a:cs typeface="Calibri"/>
              <a:sym typeface="Calibri"/>
            </a:endParaRPr>
          </a:p>
        </p:txBody>
      </p:sp>
      <p:sp>
        <p:nvSpPr>
          <p:cNvPr id="371" name="Google Shape;371;p14"/>
          <p:cNvSpPr/>
          <p:nvPr/>
        </p:nvSpPr>
        <p:spPr>
          <a:xfrm>
            <a:off x="3739200" y="1491750"/>
            <a:ext cx="1665600" cy="2464800"/>
          </a:xfrm>
          <a:prstGeom prst="roundRect">
            <a:avLst>
              <a:gd name="adj" fmla="val 16667"/>
            </a:avLst>
          </a:prstGeom>
          <a:noFill/>
          <a:ln w="28575" cap="flat" cmpd="sng">
            <a:solidFill>
              <a:srgbClr val="E2616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666666"/>
                </a:solidFill>
                <a:latin typeface="Calibri"/>
                <a:ea typeface="Calibri"/>
                <a:cs typeface="Calibri"/>
                <a:sym typeface="Calibri"/>
              </a:rPr>
              <a:t>Before taking a snapshot, you’re taking the files to a stage. Ready files to be committed.</a:t>
            </a:r>
            <a:endParaRPr sz="1400" b="1" i="0" u="none" strike="noStrike" cap="none">
              <a:solidFill>
                <a:srgbClr val="666666"/>
              </a:solidFill>
              <a:latin typeface="Calibri"/>
              <a:ea typeface="Calibri"/>
              <a:cs typeface="Calibri"/>
              <a:sym typeface="Calibri"/>
            </a:endParaRPr>
          </a:p>
        </p:txBody>
      </p:sp>
      <p:sp>
        <p:nvSpPr>
          <p:cNvPr id="372" name="Google Shape;372;p14"/>
          <p:cNvSpPr txBox="1">
            <a:spLocks noGrp="1"/>
          </p:cNvSpPr>
          <p:nvPr>
            <p:ph type="body" idx="1"/>
          </p:nvPr>
        </p:nvSpPr>
        <p:spPr>
          <a:xfrm>
            <a:off x="632012" y="873800"/>
            <a:ext cx="8066788" cy="571200"/>
          </a:xfrm>
          <a:prstGeom prst="rect">
            <a:avLst/>
          </a:prstGeom>
          <a:noFill/>
          <a:ln>
            <a:noFill/>
          </a:ln>
        </p:spPr>
        <p:txBody>
          <a:bodyPr spcFirstLastPara="1" wrap="square" lIns="0" tIns="0" rIns="0" bIns="0" anchor="t" anchorCtr="0">
            <a:noAutofit/>
          </a:bodyPr>
          <a:lstStyle/>
          <a:p>
            <a:pPr marL="0" lvl="0" indent="0" algn="l" rtl="0">
              <a:lnSpc>
                <a:spcPct val="98181"/>
              </a:lnSpc>
              <a:spcBef>
                <a:spcPts val="1000"/>
              </a:spcBef>
              <a:spcAft>
                <a:spcPts val="0"/>
              </a:spcAft>
              <a:buSzPts val="1800"/>
              <a:buNone/>
            </a:pPr>
            <a:r>
              <a:rPr lang="tr-TR" sz="1600" b="1">
                <a:solidFill>
                  <a:srgbClr val="4472C4"/>
                </a:solidFill>
                <a:latin typeface="Calibri"/>
                <a:ea typeface="Calibri"/>
                <a:cs typeface="Calibri"/>
                <a:sym typeface="Calibri"/>
              </a:rPr>
              <a:t>  </a:t>
            </a:r>
            <a:r>
              <a:rPr lang="tr-TR" sz="1600" b="1">
                <a:solidFill>
                  <a:srgbClr val="429ED4"/>
                </a:solidFill>
                <a:latin typeface="Calibri"/>
                <a:ea typeface="Calibri"/>
                <a:cs typeface="Calibri"/>
                <a:sym typeface="Calibri"/>
              </a:rPr>
              <a:t>Working Directory</a:t>
            </a:r>
            <a:r>
              <a:rPr lang="tr-TR" sz="1600" b="1">
                <a:solidFill>
                  <a:srgbClr val="4472C4"/>
                </a:solidFill>
                <a:latin typeface="Calibri"/>
                <a:ea typeface="Calibri"/>
                <a:cs typeface="Calibri"/>
                <a:sym typeface="Calibri"/>
              </a:rPr>
              <a:t>		</a:t>
            </a:r>
            <a:r>
              <a:rPr lang="tr-TR" sz="1600" b="1">
                <a:solidFill>
                  <a:srgbClr val="E26161"/>
                </a:solidFill>
                <a:latin typeface="Calibri"/>
                <a:ea typeface="Calibri"/>
                <a:cs typeface="Calibri"/>
                <a:sym typeface="Calibri"/>
              </a:rPr>
              <a:t> Staging Area (Index)</a:t>
            </a:r>
            <a:r>
              <a:rPr lang="tr-TR" sz="1600" b="1">
                <a:solidFill>
                  <a:srgbClr val="4472C4"/>
                </a:solidFill>
                <a:latin typeface="Calibri"/>
                <a:ea typeface="Calibri"/>
                <a:cs typeface="Calibri"/>
                <a:sym typeface="Calibri"/>
              </a:rPr>
              <a:t>		   </a:t>
            </a:r>
            <a:r>
              <a:rPr lang="tr-TR" sz="1600" b="1">
                <a:solidFill>
                  <a:schemeClr val="accent6"/>
                </a:solidFill>
                <a:latin typeface="Calibri"/>
                <a:ea typeface="Calibri"/>
                <a:cs typeface="Calibri"/>
                <a:sym typeface="Calibri"/>
              </a:rPr>
              <a:t>Repository (Commit Tree)</a:t>
            </a:r>
            <a:endParaRPr sz="1600" b="1">
              <a:solidFill>
                <a:schemeClr val="accent6"/>
              </a:solidFill>
              <a:latin typeface="Calibri"/>
              <a:ea typeface="Calibri"/>
              <a:cs typeface="Calibri"/>
              <a:sym typeface="Calibri"/>
            </a:endParaRPr>
          </a:p>
          <a:p>
            <a:pPr marL="0" lvl="0" indent="0" algn="l" rtl="0">
              <a:lnSpc>
                <a:spcPct val="98181"/>
              </a:lnSpc>
              <a:spcBef>
                <a:spcPts val="1000"/>
              </a:spcBef>
              <a:spcAft>
                <a:spcPts val="0"/>
              </a:spcAft>
              <a:buSzPts val="1800"/>
              <a:buNone/>
            </a:pPr>
            <a:endParaRPr sz="1600" b="1">
              <a:solidFill>
                <a:srgbClr val="4472C4"/>
              </a:solidFill>
              <a:latin typeface="Calibri"/>
              <a:ea typeface="Calibri"/>
              <a:cs typeface="Calibri"/>
              <a:sym typeface="Calibri"/>
            </a:endParaRPr>
          </a:p>
        </p:txBody>
      </p:sp>
      <p:pic>
        <p:nvPicPr>
          <p:cNvPr id="373" name="Google Shape;373;p14"/>
          <p:cNvPicPr preferRelativeResize="0"/>
          <p:nvPr/>
        </p:nvPicPr>
        <p:blipFill rotWithShape="1">
          <a:blip r:embed="rId3">
            <a:alphaModFix/>
          </a:blip>
          <a:srcRect/>
          <a:stretch/>
        </p:blipFill>
        <p:spPr>
          <a:xfrm>
            <a:off x="3884213" y="3747687"/>
            <a:ext cx="1375575" cy="1375575"/>
          </a:xfrm>
          <a:prstGeom prst="rect">
            <a:avLst/>
          </a:prstGeom>
          <a:noFill/>
          <a:ln>
            <a:noFill/>
          </a:ln>
        </p:spPr>
      </p:pic>
      <p:pic>
        <p:nvPicPr>
          <p:cNvPr id="374" name="Google Shape;374;p14"/>
          <p:cNvPicPr preferRelativeResize="0"/>
          <p:nvPr/>
        </p:nvPicPr>
        <p:blipFill rotWithShape="1">
          <a:blip r:embed="rId4">
            <a:alphaModFix/>
          </a:blip>
          <a:srcRect/>
          <a:stretch/>
        </p:blipFill>
        <p:spPr>
          <a:xfrm>
            <a:off x="1567514" y="3747687"/>
            <a:ext cx="1410860" cy="1375575"/>
          </a:xfrm>
          <a:prstGeom prst="rect">
            <a:avLst/>
          </a:prstGeom>
          <a:noFill/>
          <a:ln>
            <a:noFill/>
          </a:ln>
        </p:spPr>
      </p:pic>
      <p:pic>
        <p:nvPicPr>
          <p:cNvPr id="375" name="Google Shape;375;p14"/>
          <p:cNvPicPr preferRelativeResize="0"/>
          <p:nvPr/>
        </p:nvPicPr>
        <p:blipFill rotWithShape="1">
          <a:blip r:embed="rId5">
            <a:alphaModFix/>
          </a:blip>
          <a:srcRect/>
          <a:stretch/>
        </p:blipFill>
        <p:spPr>
          <a:xfrm>
            <a:off x="5986827" y="3894125"/>
            <a:ext cx="1705048" cy="1082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15"/>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8</a:t>
            </a:fld>
            <a:endParaRPr/>
          </a:p>
        </p:txBody>
      </p:sp>
      <p:grpSp>
        <p:nvGrpSpPr>
          <p:cNvPr id="381" name="Google Shape;381;p15"/>
          <p:cNvGrpSpPr/>
          <p:nvPr/>
        </p:nvGrpSpPr>
        <p:grpSpPr>
          <a:xfrm>
            <a:off x="7384300" y="1013125"/>
            <a:ext cx="1743900" cy="3604975"/>
            <a:chOff x="6698500" y="1013125"/>
            <a:chExt cx="1743900" cy="3604975"/>
          </a:xfrm>
        </p:grpSpPr>
        <p:sp>
          <p:nvSpPr>
            <p:cNvPr id="382" name="Google Shape;382;p15"/>
            <p:cNvSpPr txBox="1"/>
            <p:nvPr/>
          </p:nvSpPr>
          <p:spPr>
            <a:xfrm>
              <a:off x="6698500" y="1013125"/>
              <a:ext cx="1743900" cy="285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B45F06"/>
                  </a:solidFill>
                  <a:latin typeface="Barlow"/>
                  <a:ea typeface="Barlow"/>
                  <a:cs typeface="Barlow"/>
                  <a:sym typeface="Barlow"/>
                </a:rPr>
                <a:t>GitHub</a:t>
              </a:r>
              <a:endParaRPr sz="1400" b="1" i="0" u="none" strike="noStrike" cap="none">
                <a:solidFill>
                  <a:srgbClr val="B45F06"/>
                </a:solidFill>
                <a:latin typeface="Barlow"/>
                <a:ea typeface="Barlow"/>
                <a:cs typeface="Barlow"/>
                <a:sym typeface="Barlow"/>
              </a:endParaRPr>
            </a:p>
          </p:txBody>
        </p:sp>
        <p:grpSp>
          <p:nvGrpSpPr>
            <p:cNvPr id="383" name="Google Shape;383;p15"/>
            <p:cNvGrpSpPr/>
            <p:nvPr/>
          </p:nvGrpSpPr>
          <p:grpSpPr>
            <a:xfrm>
              <a:off x="6917050" y="1383500"/>
              <a:ext cx="1391100" cy="3234600"/>
              <a:chOff x="6612250" y="773900"/>
              <a:chExt cx="1391100" cy="3234600"/>
            </a:xfrm>
          </p:grpSpPr>
          <p:sp>
            <p:nvSpPr>
              <p:cNvPr id="384" name="Google Shape;384;p15"/>
              <p:cNvSpPr/>
              <p:nvPr/>
            </p:nvSpPr>
            <p:spPr>
              <a:xfrm>
                <a:off x="6612250" y="773900"/>
                <a:ext cx="1391100" cy="3234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15"/>
              <p:cNvSpPr/>
              <p:nvPr/>
            </p:nvSpPr>
            <p:spPr>
              <a:xfrm>
                <a:off x="6878850" y="942375"/>
                <a:ext cx="833500" cy="965100"/>
              </a:xfrm>
              <a:prstGeom prst="flowChartMagneticDisk">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0" i="0" u="none" strike="noStrike" cap="none">
                    <a:solidFill>
                      <a:srgbClr val="000000"/>
                    </a:solidFill>
                    <a:latin typeface="Arial"/>
                    <a:ea typeface="Arial"/>
                    <a:cs typeface="Arial"/>
                    <a:sym typeface="Arial"/>
                  </a:rPr>
                  <a:t>Remote Git </a:t>
                </a:r>
                <a:r>
                  <a:rPr lang="tr-TR" sz="1100" b="0" i="0" u="none" strike="noStrike" cap="none">
                    <a:solidFill>
                      <a:srgbClr val="000000"/>
                    </a:solidFill>
                    <a:latin typeface="Arial"/>
                    <a:ea typeface="Arial"/>
                    <a:cs typeface="Arial"/>
                    <a:sym typeface="Arial"/>
                  </a:rPr>
                  <a:t>repository</a:t>
                </a:r>
                <a:endParaRPr sz="1100" b="0" i="0" u="none" strike="noStrike" cap="none">
                  <a:solidFill>
                    <a:srgbClr val="000000"/>
                  </a:solidFill>
                  <a:latin typeface="Arial"/>
                  <a:ea typeface="Arial"/>
                  <a:cs typeface="Arial"/>
                  <a:sym typeface="Arial"/>
                </a:endParaRPr>
              </a:p>
            </p:txBody>
          </p:sp>
          <p:cxnSp>
            <p:nvCxnSpPr>
              <p:cNvPr id="386" name="Google Shape;386;p15"/>
              <p:cNvCxnSpPr/>
              <p:nvPr/>
            </p:nvCxnSpPr>
            <p:spPr>
              <a:xfrm>
                <a:off x="7295600" y="2136075"/>
                <a:ext cx="7500" cy="1587300"/>
              </a:xfrm>
              <a:prstGeom prst="straightConnector1">
                <a:avLst/>
              </a:prstGeom>
              <a:noFill/>
              <a:ln w="19050" cap="flat" cmpd="sng">
                <a:solidFill>
                  <a:schemeClr val="dk2"/>
                </a:solidFill>
                <a:prstDash val="dot"/>
                <a:round/>
                <a:headEnd type="none" w="sm" len="sm"/>
                <a:tailEnd type="none" w="sm" len="sm"/>
              </a:ln>
            </p:spPr>
          </p:cxnSp>
        </p:grpSp>
      </p:grpSp>
      <p:grpSp>
        <p:nvGrpSpPr>
          <p:cNvPr id="387" name="Google Shape;387;p15"/>
          <p:cNvGrpSpPr/>
          <p:nvPr/>
        </p:nvGrpSpPr>
        <p:grpSpPr>
          <a:xfrm>
            <a:off x="2719800" y="1047725"/>
            <a:ext cx="4748700" cy="3604975"/>
            <a:chOff x="744850" y="1013125"/>
            <a:chExt cx="4748700" cy="3604975"/>
          </a:xfrm>
        </p:grpSpPr>
        <p:sp>
          <p:nvSpPr>
            <p:cNvPr id="388" name="Google Shape;388;p15"/>
            <p:cNvSpPr/>
            <p:nvPr/>
          </p:nvSpPr>
          <p:spPr>
            <a:xfrm>
              <a:off x="744850" y="1383500"/>
              <a:ext cx="4748700" cy="3234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15"/>
            <p:cNvSpPr/>
            <p:nvPr/>
          </p:nvSpPr>
          <p:spPr>
            <a:xfrm>
              <a:off x="1087650" y="1551975"/>
              <a:ext cx="833500" cy="965100"/>
            </a:xfrm>
            <a:prstGeom prst="flowChartMagneticDisk">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0" i="0" u="none" strike="noStrike" cap="none">
                  <a:solidFill>
                    <a:srgbClr val="000000"/>
                  </a:solidFill>
                  <a:latin typeface="Arial"/>
                  <a:ea typeface="Arial"/>
                  <a:cs typeface="Arial"/>
                  <a:sym typeface="Arial"/>
                </a:rPr>
                <a:t>Working directory</a:t>
              </a:r>
              <a:endParaRPr sz="1200" b="0" i="0" u="none" strike="noStrike" cap="none">
                <a:solidFill>
                  <a:srgbClr val="000000"/>
                </a:solidFill>
                <a:latin typeface="Arial"/>
                <a:ea typeface="Arial"/>
                <a:cs typeface="Arial"/>
                <a:sym typeface="Arial"/>
              </a:endParaRPr>
            </a:p>
          </p:txBody>
        </p:sp>
        <p:sp>
          <p:nvSpPr>
            <p:cNvPr id="390" name="Google Shape;390;p15"/>
            <p:cNvSpPr/>
            <p:nvPr/>
          </p:nvSpPr>
          <p:spPr>
            <a:xfrm>
              <a:off x="2611650" y="1551975"/>
              <a:ext cx="833500" cy="965100"/>
            </a:xfrm>
            <a:prstGeom prst="flowChartMagneticDisk">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0" i="0" u="none" strike="noStrike" cap="none">
                  <a:solidFill>
                    <a:srgbClr val="000000"/>
                  </a:solidFill>
                  <a:latin typeface="Arial"/>
                  <a:ea typeface="Arial"/>
                  <a:cs typeface="Arial"/>
                  <a:sym typeface="Arial"/>
                </a:rPr>
                <a:t>Staging area (index)</a:t>
              </a:r>
              <a:endParaRPr sz="1200" b="0" i="0" u="none" strike="noStrike" cap="none">
                <a:solidFill>
                  <a:srgbClr val="000000"/>
                </a:solidFill>
                <a:latin typeface="Arial"/>
                <a:ea typeface="Arial"/>
                <a:cs typeface="Arial"/>
                <a:sym typeface="Arial"/>
              </a:endParaRPr>
            </a:p>
          </p:txBody>
        </p:sp>
        <p:sp>
          <p:nvSpPr>
            <p:cNvPr id="391" name="Google Shape;391;p15"/>
            <p:cNvSpPr/>
            <p:nvPr/>
          </p:nvSpPr>
          <p:spPr>
            <a:xfrm>
              <a:off x="4135650" y="1551975"/>
              <a:ext cx="833500" cy="965100"/>
            </a:xfrm>
            <a:prstGeom prst="flowChartMagneticDisk">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tr-TR" sz="1200" b="0" i="0" u="none" strike="noStrike" cap="none">
                  <a:solidFill>
                    <a:srgbClr val="000000"/>
                  </a:solidFill>
                  <a:latin typeface="Arial"/>
                  <a:ea typeface="Arial"/>
                  <a:cs typeface="Arial"/>
                  <a:sym typeface="Arial"/>
                </a:rPr>
                <a:t>Git </a:t>
              </a:r>
              <a:r>
                <a:rPr lang="tr-TR" sz="1100" b="0" i="0" u="none" strike="noStrike" cap="none">
                  <a:solidFill>
                    <a:srgbClr val="000000"/>
                  </a:solidFill>
                  <a:latin typeface="Arial"/>
                  <a:ea typeface="Arial"/>
                  <a:cs typeface="Arial"/>
                  <a:sym typeface="Arial"/>
                </a:rPr>
                <a:t>repository</a:t>
              </a:r>
              <a:endParaRPr sz="1100" b="0" i="0" u="none" strike="noStrike" cap="none">
                <a:solidFill>
                  <a:srgbClr val="000000"/>
                </a:solidFill>
                <a:latin typeface="Arial"/>
                <a:ea typeface="Arial"/>
                <a:cs typeface="Arial"/>
                <a:sym typeface="Arial"/>
              </a:endParaRPr>
            </a:p>
          </p:txBody>
        </p:sp>
        <p:cxnSp>
          <p:nvCxnSpPr>
            <p:cNvPr id="392" name="Google Shape;392;p15"/>
            <p:cNvCxnSpPr/>
            <p:nvPr/>
          </p:nvCxnSpPr>
          <p:spPr>
            <a:xfrm>
              <a:off x="1521775" y="2753800"/>
              <a:ext cx="0" cy="1634100"/>
            </a:xfrm>
            <a:prstGeom prst="straightConnector1">
              <a:avLst/>
            </a:prstGeom>
            <a:noFill/>
            <a:ln w="19050" cap="flat" cmpd="sng">
              <a:solidFill>
                <a:schemeClr val="dk2"/>
              </a:solidFill>
              <a:prstDash val="dot"/>
              <a:round/>
              <a:headEnd type="none" w="sm" len="sm"/>
              <a:tailEnd type="none" w="sm" len="sm"/>
            </a:ln>
          </p:spPr>
        </p:cxnSp>
        <p:cxnSp>
          <p:nvCxnSpPr>
            <p:cNvPr id="393" name="Google Shape;393;p15"/>
            <p:cNvCxnSpPr/>
            <p:nvPr/>
          </p:nvCxnSpPr>
          <p:spPr>
            <a:xfrm flipH="1">
              <a:off x="3024200" y="2745675"/>
              <a:ext cx="4200" cy="1675200"/>
            </a:xfrm>
            <a:prstGeom prst="straightConnector1">
              <a:avLst/>
            </a:prstGeom>
            <a:noFill/>
            <a:ln w="19050" cap="flat" cmpd="sng">
              <a:solidFill>
                <a:schemeClr val="dk2"/>
              </a:solidFill>
              <a:prstDash val="dot"/>
              <a:round/>
              <a:headEnd type="none" w="sm" len="sm"/>
              <a:tailEnd type="none" w="sm" len="sm"/>
            </a:ln>
          </p:spPr>
        </p:cxnSp>
        <p:sp>
          <p:nvSpPr>
            <p:cNvPr id="394" name="Google Shape;394;p15"/>
            <p:cNvSpPr/>
            <p:nvPr/>
          </p:nvSpPr>
          <p:spPr>
            <a:xfrm>
              <a:off x="1533325" y="2755500"/>
              <a:ext cx="1495200" cy="471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git add</a:t>
              </a:r>
              <a:endParaRPr sz="1400" b="1" i="0" u="none" strike="noStrike" cap="none">
                <a:solidFill>
                  <a:srgbClr val="000000"/>
                </a:solidFill>
                <a:latin typeface="Arial"/>
                <a:ea typeface="Arial"/>
                <a:cs typeface="Arial"/>
                <a:sym typeface="Arial"/>
              </a:endParaRPr>
            </a:p>
          </p:txBody>
        </p:sp>
        <p:sp>
          <p:nvSpPr>
            <p:cNvPr id="395" name="Google Shape;395;p15"/>
            <p:cNvSpPr/>
            <p:nvPr/>
          </p:nvSpPr>
          <p:spPr>
            <a:xfrm>
              <a:off x="3057450" y="3018125"/>
              <a:ext cx="1495200" cy="471600"/>
            </a:xfrm>
            <a:prstGeom prst="rightArrow">
              <a:avLst>
                <a:gd name="adj1" fmla="val 50000"/>
                <a:gd name="adj2" fmla="val 50000"/>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Arial"/>
                  <a:ea typeface="Arial"/>
                  <a:cs typeface="Arial"/>
                  <a:sym typeface="Arial"/>
                </a:rPr>
                <a:t>git commit</a:t>
              </a:r>
              <a:endParaRPr sz="1400" b="1" i="0" u="none" strike="noStrike" cap="none">
                <a:solidFill>
                  <a:srgbClr val="000000"/>
                </a:solidFill>
                <a:latin typeface="Arial"/>
                <a:ea typeface="Arial"/>
                <a:cs typeface="Arial"/>
                <a:sym typeface="Arial"/>
              </a:endParaRPr>
            </a:p>
          </p:txBody>
        </p:sp>
        <p:grpSp>
          <p:nvGrpSpPr>
            <p:cNvPr id="396" name="Google Shape;396;p15"/>
            <p:cNvGrpSpPr/>
            <p:nvPr/>
          </p:nvGrpSpPr>
          <p:grpSpPr>
            <a:xfrm>
              <a:off x="1533700" y="3585575"/>
              <a:ext cx="2937900" cy="471600"/>
              <a:chOff x="1305100" y="3128375"/>
              <a:chExt cx="2937900" cy="471600"/>
            </a:xfrm>
          </p:grpSpPr>
          <p:sp>
            <p:nvSpPr>
              <p:cNvPr id="397" name="Google Shape;397;p15"/>
              <p:cNvSpPr/>
              <p:nvPr/>
            </p:nvSpPr>
            <p:spPr>
              <a:xfrm rot="10800000">
                <a:off x="1305100" y="3128375"/>
                <a:ext cx="2937900" cy="471600"/>
              </a:xfrm>
              <a:prstGeom prst="rightArrow">
                <a:avLst>
                  <a:gd name="adj1" fmla="val 50000"/>
                  <a:gd name="adj2" fmla="val 50000"/>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15"/>
              <p:cNvSpPr txBox="1"/>
              <p:nvPr/>
            </p:nvSpPr>
            <p:spPr>
              <a:xfrm>
                <a:off x="2219438" y="3161825"/>
                <a:ext cx="1173600" cy="252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1" i="0" u="none" strike="noStrike" cap="none">
                    <a:solidFill>
                      <a:srgbClr val="000000"/>
                    </a:solidFill>
                    <a:latin typeface="Barlow"/>
                    <a:ea typeface="Barlow"/>
                    <a:cs typeface="Barlow"/>
                    <a:sym typeface="Barlow"/>
                  </a:rPr>
                  <a:t>git checkout</a:t>
                </a:r>
                <a:endParaRPr sz="1400" b="1" i="0" u="none" strike="noStrike" cap="none">
                  <a:solidFill>
                    <a:srgbClr val="000000"/>
                  </a:solidFill>
                  <a:latin typeface="Barlow"/>
                  <a:ea typeface="Barlow"/>
                  <a:cs typeface="Barlow"/>
                  <a:sym typeface="Barlow"/>
                </a:endParaRPr>
              </a:p>
            </p:txBody>
          </p:sp>
        </p:grpSp>
        <p:sp>
          <p:nvSpPr>
            <p:cNvPr id="399" name="Google Shape;399;p15"/>
            <p:cNvSpPr txBox="1"/>
            <p:nvPr/>
          </p:nvSpPr>
          <p:spPr>
            <a:xfrm>
              <a:off x="2050300" y="1013125"/>
              <a:ext cx="1743900" cy="285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1" i="0" u="none" strike="noStrike" cap="none">
                  <a:solidFill>
                    <a:srgbClr val="B45F06"/>
                  </a:solidFill>
                  <a:latin typeface="Barlow"/>
                  <a:ea typeface="Barlow"/>
                  <a:cs typeface="Barlow"/>
                  <a:sym typeface="Barlow"/>
                </a:rPr>
                <a:t>Local Machine</a:t>
              </a:r>
              <a:endParaRPr sz="1400" b="1" i="0" u="none" strike="noStrike" cap="none">
                <a:solidFill>
                  <a:srgbClr val="B45F06"/>
                </a:solidFill>
                <a:latin typeface="Barlow"/>
                <a:ea typeface="Barlow"/>
                <a:cs typeface="Barlow"/>
                <a:sym typeface="Barlow"/>
              </a:endParaRPr>
            </a:p>
          </p:txBody>
        </p:sp>
        <p:cxnSp>
          <p:nvCxnSpPr>
            <p:cNvPr id="400" name="Google Shape;400;p15"/>
            <p:cNvCxnSpPr/>
            <p:nvPr/>
          </p:nvCxnSpPr>
          <p:spPr>
            <a:xfrm flipH="1">
              <a:off x="4548800" y="2736175"/>
              <a:ext cx="3600" cy="1675200"/>
            </a:xfrm>
            <a:prstGeom prst="straightConnector1">
              <a:avLst/>
            </a:prstGeom>
            <a:noFill/>
            <a:ln w="19050" cap="flat" cmpd="sng">
              <a:solidFill>
                <a:schemeClr val="dk2"/>
              </a:solidFill>
              <a:prstDash val="dot"/>
              <a:round/>
              <a:headEnd type="none" w="sm" len="sm"/>
              <a:tailEnd type="none" w="sm" len="sm"/>
            </a:ln>
          </p:spPr>
        </p:cxnSp>
      </p:grpSp>
      <p:sp>
        <p:nvSpPr>
          <p:cNvPr id="401" name="Google Shape;401;p15"/>
          <p:cNvSpPr txBox="1"/>
          <p:nvPr/>
        </p:nvSpPr>
        <p:spPr>
          <a:xfrm>
            <a:off x="24600" y="740475"/>
            <a:ext cx="3000000" cy="3150300"/>
          </a:xfrm>
          <a:prstGeom prst="rect">
            <a:avLst/>
          </a:prstGeom>
          <a:noFill/>
          <a:ln>
            <a:noFill/>
          </a:ln>
        </p:spPr>
        <p:txBody>
          <a:bodyPr spcFirstLastPara="1" wrap="square" lIns="91425" tIns="91425" rIns="91425" bIns="91425" anchor="t" anchorCtr="0">
            <a:noAutofit/>
          </a:bodyPr>
          <a:lstStyle/>
          <a:p>
            <a:pPr marL="0" marR="0" lvl="0" indent="0" algn="l" rtl="0">
              <a:lnSpc>
                <a:spcPct val="110000"/>
              </a:lnSpc>
              <a:spcBef>
                <a:spcPts val="600"/>
              </a:spcBef>
              <a:spcAft>
                <a:spcPts val="0"/>
              </a:spcAft>
              <a:buClr>
                <a:srgbClr val="000000"/>
              </a:buClr>
              <a:buSzPts val="2400"/>
              <a:buFont typeface="Arial"/>
              <a:buNone/>
            </a:pPr>
            <a:r>
              <a:rPr lang="tr-TR" sz="2400" b="0" i="0" u="none" strike="noStrike" cap="none">
                <a:solidFill>
                  <a:srgbClr val="000000"/>
                </a:solidFill>
                <a:latin typeface="Calibri"/>
                <a:ea typeface="Calibri"/>
                <a:cs typeface="Calibri"/>
                <a:sym typeface="Calibri"/>
              </a:rPr>
              <a:t>git help</a:t>
            </a:r>
            <a:endParaRPr sz="2400" b="0" i="0" u="none" strike="noStrike" cap="none">
              <a:solidFill>
                <a:srgbClr val="000000"/>
              </a:solidFill>
              <a:latin typeface="Calibri"/>
              <a:ea typeface="Calibri"/>
              <a:cs typeface="Calibri"/>
              <a:sym typeface="Calibri"/>
            </a:endParaRPr>
          </a:p>
          <a:p>
            <a:pPr marL="0" marR="0" lvl="0" indent="0" algn="l" rtl="0">
              <a:lnSpc>
                <a:spcPct val="110000"/>
              </a:lnSpc>
              <a:spcBef>
                <a:spcPts val="600"/>
              </a:spcBef>
              <a:spcAft>
                <a:spcPts val="0"/>
              </a:spcAft>
              <a:buClr>
                <a:srgbClr val="000000"/>
              </a:buClr>
              <a:buSzPts val="2400"/>
              <a:buFont typeface="Arial"/>
              <a:buNone/>
            </a:pPr>
            <a:r>
              <a:rPr lang="tr-TR" sz="2400" b="0" i="0" u="none" strike="noStrike" cap="none">
                <a:solidFill>
                  <a:srgbClr val="000000"/>
                </a:solidFill>
                <a:latin typeface="Calibri"/>
                <a:ea typeface="Calibri"/>
                <a:cs typeface="Calibri"/>
                <a:sym typeface="Calibri"/>
              </a:rPr>
              <a:t>git init</a:t>
            </a:r>
            <a:endParaRPr sz="2400" b="0" i="0" u="none" strike="noStrike" cap="none">
              <a:solidFill>
                <a:srgbClr val="000000"/>
              </a:solidFill>
              <a:latin typeface="Calibri"/>
              <a:ea typeface="Calibri"/>
              <a:cs typeface="Calibri"/>
              <a:sym typeface="Calibri"/>
            </a:endParaRPr>
          </a:p>
          <a:p>
            <a:pPr marL="0" marR="0" lvl="0" indent="0" algn="l" rtl="0">
              <a:lnSpc>
                <a:spcPct val="110000"/>
              </a:lnSpc>
              <a:spcBef>
                <a:spcPts val="600"/>
              </a:spcBef>
              <a:spcAft>
                <a:spcPts val="0"/>
              </a:spcAft>
              <a:buClr>
                <a:srgbClr val="000000"/>
              </a:buClr>
              <a:buSzPts val="2400"/>
              <a:buFont typeface="Arial"/>
              <a:buNone/>
            </a:pPr>
            <a:r>
              <a:rPr lang="tr-TR" sz="2400" b="0" i="0" u="none" strike="noStrike" cap="none">
                <a:solidFill>
                  <a:srgbClr val="000000"/>
                </a:solidFill>
                <a:latin typeface="Calibri"/>
                <a:ea typeface="Calibri"/>
                <a:cs typeface="Calibri"/>
                <a:sym typeface="Calibri"/>
              </a:rPr>
              <a:t>git status</a:t>
            </a:r>
            <a:endParaRPr sz="2400" b="0" i="0" u="none" strike="noStrike" cap="none">
              <a:solidFill>
                <a:srgbClr val="000000"/>
              </a:solidFill>
              <a:latin typeface="Calibri"/>
              <a:ea typeface="Calibri"/>
              <a:cs typeface="Calibri"/>
              <a:sym typeface="Calibri"/>
            </a:endParaRPr>
          </a:p>
          <a:p>
            <a:pPr marL="0" marR="0" lvl="0" indent="0" algn="l" rtl="0">
              <a:lnSpc>
                <a:spcPct val="110000"/>
              </a:lnSpc>
              <a:spcBef>
                <a:spcPts val="600"/>
              </a:spcBef>
              <a:spcAft>
                <a:spcPts val="0"/>
              </a:spcAft>
              <a:buClr>
                <a:srgbClr val="000000"/>
              </a:buClr>
              <a:buSzPts val="2400"/>
              <a:buFont typeface="Arial"/>
              <a:buNone/>
            </a:pPr>
            <a:r>
              <a:rPr lang="tr-TR" sz="2400" b="0" i="0" u="none" strike="noStrike" cap="none">
                <a:solidFill>
                  <a:srgbClr val="000000"/>
                </a:solidFill>
                <a:latin typeface="Calibri"/>
                <a:ea typeface="Calibri"/>
                <a:cs typeface="Calibri"/>
                <a:sym typeface="Calibri"/>
              </a:rPr>
              <a:t>git add .</a:t>
            </a:r>
            <a:endParaRPr sz="2400" b="0" i="0" u="none" strike="noStrike" cap="none">
              <a:solidFill>
                <a:srgbClr val="000000"/>
              </a:solidFill>
              <a:latin typeface="Calibri"/>
              <a:ea typeface="Calibri"/>
              <a:cs typeface="Calibri"/>
              <a:sym typeface="Calibri"/>
            </a:endParaRPr>
          </a:p>
          <a:p>
            <a:pPr marL="0" marR="0" lvl="0" indent="0" algn="l" rtl="0">
              <a:lnSpc>
                <a:spcPct val="110000"/>
              </a:lnSpc>
              <a:spcBef>
                <a:spcPts val="600"/>
              </a:spcBef>
              <a:spcAft>
                <a:spcPts val="0"/>
              </a:spcAft>
              <a:buClr>
                <a:srgbClr val="000000"/>
              </a:buClr>
              <a:buSzPts val="2400"/>
              <a:buFont typeface="Arial"/>
              <a:buNone/>
            </a:pPr>
            <a:r>
              <a:rPr lang="tr-TR" sz="2400" b="0" i="0" u="none" strike="noStrike" cap="none">
                <a:solidFill>
                  <a:srgbClr val="000000"/>
                </a:solidFill>
                <a:latin typeface="Calibri"/>
                <a:ea typeface="Calibri"/>
                <a:cs typeface="Calibri"/>
                <a:sym typeface="Calibri"/>
              </a:rPr>
              <a:t>git rm --cached</a:t>
            </a:r>
            <a:endParaRPr sz="2400" b="0" i="0" u="none" strike="noStrike" cap="none">
              <a:solidFill>
                <a:srgbClr val="000000"/>
              </a:solidFill>
              <a:latin typeface="Calibri"/>
              <a:ea typeface="Calibri"/>
              <a:cs typeface="Calibri"/>
              <a:sym typeface="Calibri"/>
            </a:endParaRPr>
          </a:p>
          <a:p>
            <a:pPr marL="0" marR="0" lvl="0" indent="0" algn="l" rtl="0">
              <a:lnSpc>
                <a:spcPct val="110000"/>
              </a:lnSpc>
              <a:spcBef>
                <a:spcPts val="600"/>
              </a:spcBef>
              <a:spcAft>
                <a:spcPts val="0"/>
              </a:spcAft>
              <a:buClr>
                <a:srgbClr val="000000"/>
              </a:buClr>
              <a:buSzPts val="2400"/>
              <a:buFont typeface="Arial"/>
              <a:buNone/>
            </a:pPr>
            <a:r>
              <a:rPr lang="tr-TR" sz="2400" b="0" i="0" u="none" strike="noStrike" cap="none">
                <a:solidFill>
                  <a:srgbClr val="000000"/>
                </a:solidFill>
                <a:latin typeface="Calibri"/>
                <a:ea typeface="Calibri"/>
                <a:cs typeface="Calibri"/>
                <a:sym typeface="Calibri"/>
              </a:rPr>
              <a:t>git commit -m “abc”</a:t>
            </a:r>
            <a:endParaRPr sz="2400" b="0" i="0" u="none" strike="noStrike" cap="none">
              <a:solidFill>
                <a:srgbClr val="000000"/>
              </a:solidFill>
              <a:latin typeface="Calibri"/>
              <a:ea typeface="Calibri"/>
              <a:cs typeface="Calibri"/>
              <a:sym typeface="Calibri"/>
            </a:endParaRPr>
          </a:p>
          <a:p>
            <a:pPr marL="0" marR="0" lvl="0" indent="0" algn="l" rtl="0">
              <a:lnSpc>
                <a:spcPct val="110000"/>
              </a:lnSpc>
              <a:spcBef>
                <a:spcPts val="600"/>
              </a:spcBef>
              <a:spcAft>
                <a:spcPts val="0"/>
              </a:spcAft>
              <a:buClr>
                <a:srgbClr val="000000"/>
              </a:buClr>
              <a:buSzPts val="2400"/>
              <a:buFont typeface="Arial"/>
              <a:buNone/>
            </a:pPr>
            <a:r>
              <a:rPr lang="tr-TR" sz="2400" b="0" i="0" u="none" strike="noStrike" cap="none">
                <a:solidFill>
                  <a:srgbClr val="000000"/>
                </a:solidFill>
                <a:latin typeface="Calibri"/>
                <a:ea typeface="Calibri"/>
                <a:cs typeface="Calibri"/>
                <a:sym typeface="Calibri"/>
              </a:rPr>
              <a:t>git log</a:t>
            </a:r>
            <a:endParaRPr sz="2400" b="0" i="0" u="none" strike="noStrike" cap="none">
              <a:solidFill>
                <a:srgbClr val="000000"/>
              </a:solidFill>
              <a:latin typeface="Calibri"/>
              <a:ea typeface="Calibri"/>
              <a:cs typeface="Calibri"/>
              <a:sym typeface="Calibri"/>
            </a:endParaRPr>
          </a:p>
          <a:p>
            <a:pPr marL="0" marR="0" lvl="0" indent="0" algn="l" rtl="0">
              <a:lnSpc>
                <a:spcPct val="110000"/>
              </a:lnSpc>
              <a:spcBef>
                <a:spcPts val="600"/>
              </a:spcBef>
              <a:spcAft>
                <a:spcPts val="0"/>
              </a:spcAft>
              <a:buClr>
                <a:srgbClr val="000000"/>
              </a:buClr>
              <a:buSzPts val="2400"/>
              <a:buFont typeface="Arial"/>
              <a:buNone/>
            </a:pPr>
            <a:r>
              <a:rPr lang="tr-TR" sz="2400" b="0" i="0" u="none" strike="noStrike" cap="none">
                <a:solidFill>
                  <a:srgbClr val="000000"/>
                </a:solidFill>
                <a:latin typeface="Calibri"/>
                <a:ea typeface="Calibri"/>
                <a:cs typeface="Calibri"/>
                <a:sym typeface="Calibri"/>
              </a:rPr>
              <a:t>git checkout </a:t>
            </a:r>
            <a:r>
              <a:rPr lang="tr-TR" sz="1800" b="0" i="0" u="none" strike="noStrike" cap="none">
                <a:solidFill>
                  <a:srgbClr val="FF0000"/>
                </a:solidFill>
                <a:latin typeface="Calibri"/>
                <a:ea typeface="Calibri"/>
                <a:cs typeface="Calibri"/>
                <a:sym typeface="Calibri"/>
              </a:rPr>
              <a:t>commitID</a:t>
            </a:r>
            <a:endParaRPr sz="1800" b="0" i="0" u="none" strike="noStrike" cap="none">
              <a:solidFill>
                <a:srgbClr val="FF0000"/>
              </a:solidFill>
              <a:latin typeface="Calibri"/>
              <a:ea typeface="Calibri"/>
              <a:cs typeface="Calibri"/>
              <a:sym typeface="Calibri"/>
            </a:endParaRPr>
          </a:p>
          <a:p>
            <a:pPr marL="0" marR="0" lvl="0" indent="0" algn="l" rtl="0">
              <a:lnSpc>
                <a:spcPct val="110000"/>
              </a:lnSpc>
              <a:spcBef>
                <a:spcPts val="600"/>
              </a:spcBef>
              <a:spcAft>
                <a:spcPts val="0"/>
              </a:spcAft>
              <a:buClr>
                <a:srgbClr val="000000"/>
              </a:buClr>
              <a:buSzPts val="2400"/>
              <a:buFont typeface="Arial"/>
              <a:buNone/>
            </a:pPr>
            <a:endParaRPr sz="2400" b="0" i="0" u="none" strike="noStrike" cap="none">
              <a:solidFill>
                <a:srgbClr val="666666"/>
              </a:solidFill>
              <a:latin typeface="Calibri"/>
              <a:ea typeface="Calibri"/>
              <a:cs typeface="Calibri"/>
              <a:sym typeface="Calibri"/>
            </a:endParaRPr>
          </a:p>
        </p:txBody>
      </p:sp>
      <p:sp>
        <p:nvSpPr>
          <p:cNvPr id="402" name="Google Shape;402;p15"/>
          <p:cNvSpPr txBox="1">
            <a:spLocks noGrp="1"/>
          </p:cNvSpPr>
          <p:nvPr>
            <p:ph type="title"/>
          </p:nvPr>
        </p:nvSpPr>
        <p:spPr>
          <a:xfrm>
            <a:off x="457200" y="192650"/>
            <a:ext cx="6455700" cy="514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Recap-Basic Commands</a:t>
            </a:r>
            <a:endParaRPr b="1">
              <a:solidFill>
                <a:srgbClr val="429ED4"/>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16"/>
          <p:cNvSpPr txBox="1">
            <a:spLocks noGrp="1"/>
          </p:cNvSpPr>
          <p:nvPr>
            <p:ph type="title"/>
          </p:nvPr>
        </p:nvSpPr>
        <p:spPr>
          <a:xfrm>
            <a:off x="457200" y="192650"/>
            <a:ext cx="81732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Recap-Tasks</a:t>
            </a:r>
            <a:endParaRPr b="1">
              <a:solidFill>
                <a:srgbClr val="429ED4"/>
              </a:solidFill>
              <a:latin typeface="Calibri"/>
              <a:ea typeface="Calibri"/>
              <a:cs typeface="Calibri"/>
              <a:sym typeface="Calibri"/>
            </a:endParaRPr>
          </a:p>
        </p:txBody>
      </p:sp>
      <p:sp>
        <p:nvSpPr>
          <p:cNvPr id="408" name="Google Shape;408;p16"/>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9</a:t>
            </a:fld>
            <a:endParaRPr/>
          </a:p>
        </p:txBody>
      </p:sp>
      <p:sp>
        <p:nvSpPr>
          <p:cNvPr id="409" name="Google Shape;409;p16"/>
          <p:cNvSpPr txBox="1">
            <a:spLocks noGrp="1"/>
          </p:cNvSpPr>
          <p:nvPr>
            <p:ph type="body" idx="1"/>
          </p:nvPr>
        </p:nvSpPr>
        <p:spPr>
          <a:xfrm>
            <a:off x="3567800" y="554250"/>
            <a:ext cx="4623300" cy="1415100"/>
          </a:xfrm>
          <a:prstGeom prst="rect">
            <a:avLst/>
          </a:pr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457200" lvl="0" indent="-323850" algn="l" rtl="0">
              <a:lnSpc>
                <a:spcPct val="110000"/>
              </a:lnSpc>
              <a:spcBef>
                <a:spcPts val="60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Create a new repo under </a:t>
            </a:r>
            <a:r>
              <a:rPr lang="tr-TR" sz="1500" b="1">
                <a:solidFill>
                  <a:srgbClr val="FF9900"/>
                </a:solidFill>
                <a:latin typeface="Calibri"/>
                <a:ea typeface="Calibri"/>
                <a:cs typeface="Calibri"/>
                <a:sym typeface="Calibri"/>
              </a:rPr>
              <a:t>my-second-project</a:t>
            </a:r>
            <a:r>
              <a:rPr lang="tr-TR" sz="1500">
                <a:solidFill>
                  <a:srgbClr val="666666"/>
                </a:solidFill>
                <a:latin typeface="Calibri"/>
                <a:ea typeface="Calibri"/>
                <a:cs typeface="Calibri"/>
                <a:sym typeface="Calibri"/>
              </a:rPr>
              <a:t> folder</a:t>
            </a:r>
            <a:endParaRPr sz="1500" b="1">
              <a:solidFill>
                <a:srgbClr val="434343"/>
              </a:solidFill>
              <a:highlight>
                <a:srgbClr val="434343"/>
              </a:highlight>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Create a file named </a:t>
            </a:r>
            <a:r>
              <a:rPr lang="tr-TR" sz="1500" b="1">
                <a:solidFill>
                  <a:srgbClr val="FF9900"/>
                </a:solidFill>
                <a:latin typeface="Calibri"/>
                <a:ea typeface="Calibri"/>
                <a:cs typeface="Calibri"/>
                <a:sym typeface="Calibri"/>
              </a:rPr>
              <a:t>file1.txt</a:t>
            </a:r>
            <a:endParaRPr sz="1500" b="1">
              <a:solidFill>
                <a:srgbClr val="FF9900"/>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Change the file</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Stage the file</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Commit the file to your repo</a:t>
            </a:r>
            <a:endParaRPr sz="15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5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5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500">
              <a:solidFill>
                <a:schemeClr val="lt1"/>
              </a:solidFill>
              <a:highlight>
                <a:srgbClr val="434343"/>
              </a:highlight>
              <a:latin typeface="Calibri"/>
              <a:ea typeface="Calibri"/>
              <a:cs typeface="Calibri"/>
              <a:sym typeface="Calibri"/>
            </a:endParaRPr>
          </a:p>
        </p:txBody>
      </p:sp>
      <p:pic>
        <p:nvPicPr>
          <p:cNvPr id="410" name="Google Shape;410;p16">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411" name="Google Shape;411;p16">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16"/>
          <p:cNvSpPr txBox="1">
            <a:spLocks noGrp="1"/>
          </p:cNvSpPr>
          <p:nvPr>
            <p:ph type="body" idx="1"/>
          </p:nvPr>
        </p:nvSpPr>
        <p:spPr>
          <a:xfrm>
            <a:off x="3567800" y="1969350"/>
            <a:ext cx="4623300" cy="2741400"/>
          </a:xfrm>
          <a:prstGeom prst="rect">
            <a:avLst/>
          </a:pr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457200" lvl="0" indent="-323850" algn="l" rtl="0">
              <a:lnSpc>
                <a:spcPct val="110000"/>
              </a:lnSpc>
              <a:spcBef>
                <a:spcPts val="60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Create a file named </a:t>
            </a:r>
            <a:r>
              <a:rPr lang="tr-TR" sz="1500" b="1">
                <a:solidFill>
                  <a:srgbClr val="FF9900"/>
                </a:solidFill>
                <a:latin typeface="Calibri"/>
                <a:ea typeface="Calibri"/>
                <a:cs typeface="Calibri"/>
                <a:sym typeface="Calibri"/>
              </a:rPr>
              <a:t>file2.txt</a:t>
            </a:r>
            <a:endParaRPr sz="1500" b="1">
              <a:solidFill>
                <a:srgbClr val="FF9900"/>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Edit </a:t>
            </a:r>
            <a:r>
              <a:rPr lang="tr-TR" sz="1500" b="1">
                <a:solidFill>
                  <a:srgbClr val="FF9900"/>
                </a:solidFill>
                <a:latin typeface="Calibri"/>
                <a:ea typeface="Calibri"/>
                <a:cs typeface="Calibri"/>
                <a:sym typeface="Calibri"/>
              </a:rPr>
              <a:t>file2.txt</a:t>
            </a:r>
            <a:endParaRPr sz="1500" b="1">
              <a:solidFill>
                <a:srgbClr val="FF9900"/>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Stage</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Delete the file </a:t>
            </a:r>
            <a:r>
              <a:rPr lang="tr-TR" sz="1500" b="1">
                <a:solidFill>
                  <a:srgbClr val="FF9900"/>
                </a:solidFill>
                <a:latin typeface="Calibri"/>
                <a:ea typeface="Calibri"/>
                <a:cs typeface="Calibri"/>
                <a:sym typeface="Calibri"/>
              </a:rPr>
              <a:t>file1.txt</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Rename </a:t>
            </a:r>
            <a:r>
              <a:rPr lang="tr-TR" sz="1500" b="1">
                <a:solidFill>
                  <a:srgbClr val="FF9900"/>
                </a:solidFill>
                <a:latin typeface="Calibri"/>
                <a:ea typeface="Calibri"/>
                <a:cs typeface="Calibri"/>
                <a:sym typeface="Calibri"/>
              </a:rPr>
              <a:t>file2.txt </a:t>
            </a:r>
            <a:r>
              <a:rPr lang="tr-TR" sz="1500" b="1">
                <a:solidFill>
                  <a:srgbClr val="434343"/>
                </a:solidFill>
                <a:latin typeface="Calibri"/>
                <a:ea typeface="Calibri"/>
                <a:cs typeface="Calibri"/>
                <a:sym typeface="Calibri"/>
              </a:rPr>
              <a:t>&gt;&gt; </a:t>
            </a:r>
            <a:r>
              <a:rPr lang="tr-TR" sz="1500" b="1">
                <a:solidFill>
                  <a:srgbClr val="FF9900"/>
                </a:solidFill>
                <a:latin typeface="Calibri"/>
                <a:ea typeface="Calibri"/>
                <a:cs typeface="Calibri"/>
                <a:sym typeface="Calibri"/>
              </a:rPr>
              <a:t>file3.txt</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Stage </a:t>
            </a:r>
            <a:r>
              <a:rPr lang="tr-TR" sz="1500" b="1">
                <a:solidFill>
                  <a:srgbClr val="FF9900"/>
                </a:solidFill>
                <a:latin typeface="Calibri"/>
                <a:ea typeface="Calibri"/>
                <a:cs typeface="Calibri"/>
                <a:sym typeface="Calibri"/>
              </a:rPr>
              <a:t>file3.txt</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Unstage </a:t>
            </a:r>
            <a:r>
              <a:rPr lang="tr-TR" sz="1500" b="1">
                <a:solidFill>
                  <a:srgbClr val="FF9900"/>
                </a:solidFill>
                <a:latin typeface="Calibri"/>
                <a:ea typeface="Calibri"/>
                <a:cs typeface="Calibri"/>
                <a:sym typeface="Calibri"/>
              </a:rPr>
              <a:t>file3.txt</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Stage </a:t>
            </a:r>
            <a:r>
              <a:rPr lang="tr-TR" sz="1500" b="1">
                <a:solidFill>
                  <a:srgbClr val="FF9900"/>
                </a:solidFill>
                <a:latin typeface="Calibri"/>
                <a:ea typeface="Calibri"/>
                <a:cs typeface="Calibri"/>
                <a:sym typeface="Calibri"/>
              </a:rPr>
              <a:t>file3.txt </a:t>
            </a:r>
            <a:r>
              <a:rPr lang="tr-TR" sz="1500">
                <a:solidFill>
                  <a:srgbClr val="666666"/>
                </a:solidFill>
                <a:latin typeface="Calibri"/>
                <a:ea typeface="Calibri"/>
                <a:cs typeface="Calibri"/>
                <a:sym typeface="Calibri"/>
              </a:rPr>
              <a:t>again</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Commit the file to your repo</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Change the message of the commit</a:t>
            </a:r>
            <a:endParaRPr sz="1500">
              <a:solidFill>
                <a:srgbClr val="666666"/>
              </a:solidFill>
              <a:latin typeface="Calibri"/>
              <a:ea typeface="Calibri"/>
              <a:cs typeface="Calibri"/>
              <a:sym typeface="Calibri"/>
            </a:endParaRPr>
          </a:p>
          <a:p>
            <a:pPr marL="457200" lvl="0" indent="-323850" algn="l" rtl="0">
              <a:lnSpc>
                <a:spcPct val="110000"/>
              </a:lnSpc>
              <a:spcBef>
                <a:spcPts val="0"/>
              </a:spcBef>
              <a:spcAft>
                <a:spcPts val="0"/>
              </a:spcAft>
              <a:buClr>
                <a:schemeClr val="accent4"/>
              </a:buClr>
              <a:buSzPts val="1500"/>
              <a:buFont typeface="Calibri"/>
              <a:buChar char="➔"/>
            </a:pPr>
            <a:r>
              <a:rPr lang="tr-TR" sz="1500">
                <a:solidFill>
                  <a:srgbClr val="666666"/>
                </a:solidFill>
                <a:latin typeface="Calibri"/>
                <a:ea typeface="Calibri"/>
                <a:cs typeface="Calibri"/>
                <a:sym typeface="Calibri"/>
              </a:rPr>
              <a:t>Switch back to your first commit in </a:t>
            </a:r>
            <a:r>
              <a:rPr lang="tr-TR" sz="1500">
                <a:solidFill>
                  <a:srgbClr val="429ED4"/>
                </a:solidFill>
                <a:latin typeface="Calibri"/>
                <a:ea typeface="Calibri"/>
                <a:cs typeface="Calibri"/>
                <a:sym typeface="Calibri"/>
              </a:rPr>
              <a:t>Task-1</a:t>
            </a:r>
            <a:endParaRPr sz="15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500">
              <a:solidFill>
                <a:schemeClr val="lt1"/>
              </a:solidFill>
              <a:highlight>
                <a:srgbClr val="434343"/>
              </a:highlight>
              <a:latin typeface="Calibri"/>
              <a:ea typeface="Calibri"/>
              <a:cs typeface="Calibri"/>
              <a:sym typeface="Calibri"/>
            </a:endParaRPr>
          </a:p>
          <a:p>
            <a:pPr marL="914400" lvl="0" indent="0" algn="l" rtl="0">
              <a:lnSpc>
                <a:spcPct val="110000"/>
              </a:lnSpc>
              <a:spcBef>
                <a:spcPts val="600"/>
              </a:spcBef>
              <a:spcAft>
                <a:spcPts val="0"/>
              </a:spcAft>
              <a:buSzPts val="1800"/>
              <a:buNone/>
            </a:pPr>
            <a:endParaRPr sz="1500">
              <a:solidFill>
                <a:schemeClr val="lt1"/>
              </a:solidFill>
              <a:highlight>
                <a:srgbClr val="434343"/>
              </a:highlight>
              <a:latin typeface="Calibri"/>
              <a:ea typeface="Calibri"/>
              <a:cs typeface="Calibri"/>
              <a:sym typeface="Calibri"/>
            </a:endParaRPr>
          </a:p>
        </p:txBody>
      </p:sp>
      <p:sp>
        <p:nvSpPr>
          <p:cNvPr id="413" name="Google Shape;413;p16"/>
          <p:cNvSpPr txBox="1"/>
          <p:nvPr/>
        </p:nvSpPr>
        <p:spPr>
          <a:xfrm>
            <a:off x="733625" y="1018775"/>
            <a:ext cx="1415100" cy="631800"/>
          </a:xfrm>
          <a:prstGeom prst="rect">
            <a:avLst/>
          </a:prstGeom>
          <a:noFill/>
          <a:ln>
            <a:noFill/>
          </a:ln>
        </p:spPr>
        <p:txBody>
          <a:bodyPr spcFirstLastPara="1" wrap="square" lIns="91425" tIns="91425" rIns="91425" bIns="91425" anchor="t" anchorCtr="0">
            <a:noAutofit/>
          </a:bodyPr>
          <a:lstStyle/>
          <a:p>
            <a:pPr marL="0" marR="0" lvl="0" indent="0" algn="l" rtl="0">
              <a:lnSpc>
                <a:spcPct val="80000"/>
              </a:lnSpc>
              <a:spcBef>
                <a:spcPts val="0"/>
              </a:spcBef>
              <a:spcAft>
                <a:spcPts val="0"/>
              </a:spcAft>
              <a:buClr>
                <a:srgbClr val="000000"/>
              </a:buClr>
              <a:buSzPts val="3400"/>
              <a:buFont typeface="Arial"/>
              <a:buNone/>
            </a:pPr>
            <a:r>
              <a:rPr lang="tr-TR" sz="3400" b="1" i="0" u="none" strike="noStrike" cap="none">
                <a:solidFill>
                  <a:srgbClr val="351C75"/>
                </a:solidFill>
                <a:latin typeface="Calibri"/>
                <a:ea typeface="Calibri"/>
                <a:cs typeface="Calibri"/>
                <a:sym typeface="Calibri"/>
              </a:rPr>
              <a:t>Task-1</a:t>
            </a:r>
            <a:endParaRPr sz="3400" b="1" i="0" u="none" strike="noStrike" cap="none">
              <a:solidFill>
                <a:srgbClr val="351C75"/>
              </a:solidFill>
              <a:latin typeface="Calibri"/>
              <a:ea typeface="Calibri"/>
              <a:cs typeface="Calibri"/>
              <a:sym typeface="Calibri"/>
            </a:endParaRPr>
          </a:p>
        </p:txBody>
      </p:sp>
      <p:sp>
        <p:nvSpPr>
          <p:cNvPr id="414" name="Google Shape;414;p16"/>
          <p:cNvSpPr/>
          <p:nvPr/>
        </p:nvSpPr>
        <p:spPr>
          <a:xfrm>
            <a:off x="2335050" y="1157175"/>
            <a:ext cx="734700" cy="296100"/>
          </a:xfrm>
          <a:prstGeom prst="rightArrow">
            <a:avLst>
              <a:gd name="adj1" fmla="val 50000"/>
              <a:gd name="adj2" fmla="val 50000"/>
            </a:avLst>
          </a:prstGeom>
          <a:solidFill>
            <a:srgbClr val="741B4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16"/>
          <p:cNvSpPr txBox="1"/>
          <p:nvPr/>
        </p:nvSpPr>
        <p:spPr>
          <a:xfrm>
            <a:off x="733625" y="3152375"/>
            <a:ext cx="1415100" cy="631800"/>
          </a:xfrm>
          <a:prstGeom prst="rect">
            <a:avLst/>
          </a:prstGeom>
          <a:noFill/>
          <a:ln>
            <a:noFill/>
          </a:ln>
        </p:spPr>
        <p:txBody>
          <a:bodyPr spcFirstLastPara="1" wrap="square" lIns="91425" tIns="91425" rIns="91425" bIns="91425" anchor="t" anchorCtr="0">
            <a:noAutofit/>
          </a:bodyPr>
          <a:lstStyle/>
          <a:p>
            <a:pPr marL="0" marR="0" lvl="0" indent="0" algn="l" rtl="0">
              <a:lnSpc>
                <a:spcPct val="80000"/>
              </a:lnSpc>
              <a:spcBef>
                <a:spcPts val="0"/>
              </a:spcBef>
              <a:spcAft>
                <a:spcPts val="0"/>
              </a:spcAft>
              <a:buClr>
                <a:srgbClr val="000000"/>
              </a:buClr>
              <a:buSzPts val="3400"/>
              <a:buFont typeface="Arial"/>
              <a:buNone/>
            </a:pPr>
            <a:r>
              <a:rPr lang="tr-TR" sz="3400" b="1" i="0" u="none" strike="noStrike" cap="none">
                <a:solidFill>
                  <a:srgbClr val="351C75"/>
                </a:solidFill>
                <a:latin typeface="Calibri"/>
                <a:ea typeface="Calibri"/>
                <a:cs typeface="Calibri"/>
                <a:sym typeface="Calibri"/>
              </a:rPr>
              <a:t>Task-2</a:t>
            </a:r>
            <a:endParaRPr sz="3400" b="1" i="0" u="none" strike="noStrike" cap="none">
              <a:solidFill>
                <a:srgbClr val="351C75"/>
              </a:solidFill>
              <a:latin typeface="Calibri"/>
              <a:ea typeface="Calibri"/>
              <a:cs typeface="Calibri"/>
              <a:sym typeface="Calibri"/>
            </a:endParaRPr>
          </a:p>
        </p:txBody>
      </p:sp>
      <p:sp>
        <p:nvSpPr>
          <p:cNvPr id="416" name="Google Shape;416;p16"/>
          <p:cNvSpPr/>
          <p:nvPr/>
        </p:nvSpPr>
        <p:spPr>
          <a:xfrm>
            <a:off x="2335050" y="3290775"/>
            <a:ext cx="734700" cy="296100"/>
          </a:xfrm>
          <a:prstGeom prst="rightArrow">
            <a:avLst>
              <a:gd name="adj1" fmla="val 50000"/>
              <a:gd name="adj2" fmla="val 50000"/>
            </a:avLst>
          </a:prstGeom>
          <a:solidFill>
            <a:srgbClr val="741B4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2147</Words>
  <Application>Microsoft Office PowerPoint</Application>
  <PresentationFormat>Ekran Gösterisi (16:9)</PresentationFormat>
  <Paragraphs>356</Paragraphs>
  <Slides>28</Slides>
  <Notes>28</Notes>
  <HiddenSlides>0</HiddenSlides>
  <MMClips>0</MMClips>
  <ScaleCrop>false</ScaleCrop>
  <HeadingPairs>
    <vt:vector size="6" baseType="variant">
      <vt:variant>
        <vt:lpstr>Kullanılan Yazı Tipleri</vt:lpstr>
      </vt:variant>
      <vt:variant>
        <vt:i4>10</vt:i4>
      </vt:variant>
      <vt:variant>
        <vt:lpstr>Tema</vt:lpstr>
      </vt:variant>
      <vt:variant>
        <vt:i4>1</vt:i4>
      </vt:variant>
      <vt:variant>
        <vt:lpstr>Slayt Başlıkları</vt:lpstr>
      </vt:variant>
      <vt:variant>
        <vt:i4>28</vt:i4>
      </vt:variant>
    </vt:vector>
  </HeadingPairs>
  <TitlesOfParts>
    <vt:vector size="39" baseType="lpstr">
      <vt:lpstr>Caveat</vt:lpstr>
      <vt:lpstr>Arial</vt:lpstr>
      <vt:lpstr>Times New Roman</vt:lpstr>
      <vt:lpstr>Raleway SemiBold</vt:lpstr>
      <vt:lpstr>Courier New</vt:lpstr>
      <vt:lpstr>Raleway</vt:lpstr>
      <vt:lpstr>Barlow</vt:lpstr>
      <vt:lpstr>Calibri</vt:lpstr>
      <vt:lpstr>Raleway Medium</vt:lpstr>
      <vt:lpstr>Barlow Light</vt:lpstr>
      <vt:lpstr>Gaoler template</vt:lpstr>
      <vt:lpstr>Git Branches </vt:lpstr>
      <vt:lpstr>Objectives</vt:lpstr>
      <vt:lpstr>Recap- Git Workflow</vt:lpstr>
      <vt:lpstr>Recap-What is Git?</vt:lpstr>
      <vt:lpstr>Recap-Git Repository</vt:lpstr>
      <vt:lpstr>Recap-Git Config </vt:lpstr>
      <vt:lpstr>Recap-Workflow-Git’s “three trees”</vt:lpstr>
      <vt:lpstr>Recap-Basic Commands</vt:lpstr>
      <vt:lpstr>Recap-Tasks</vt:lpstr>
      <vt:lpstr>Recap-Solutions</vt:lpstr>
      <vt:lpstr>Recap-Solutions Cntd.</vt:lpstr>
      <vt:lpstr>Git</vt:lpstr>
      <vt:lpstr>Git Branches </vt:lpstr>
      <vt:lpstr>Git Branches </vt:lpstr>
      <vt:lpstr>Git Branches </vt:lpstr>
      <vt:lpstr>Git Branches </vt:lpstr>
      <vt:lpstr>Branches</vt:lpstr>
      <vt:lpstr>Branches</vt:lpstr>
      <vt:lpstr>Branches</vt:lpstr>
      <vt:lpstr>Creating/switching branches</vt:lpstr>
      <vt:lpstr>Deleting branches</vt:lpstr>
      <vt:lpstr>Fast forward merge</vt:lpstr>
      <vt:lpstr>Fast forward merge</vt:lpstr>
      <vt:lpstr>3-way merge</vt:lpstr>
      <vt:lpstr>3-way merge</vt:lpstr>
      <vt:lpstr>Merge Conflicts</vt:lpstr>
      <vt:lpstr>Github - Merge Conflict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 Branches </dc:title>
  <cp:lastModifiedBy>Şule Akın</cp:lastModifiedBy>
  <cp:revision>1</cp:revision>
  <dcterms:modified xsi:type="dcterms:W3CDTF">2023-06-09T10:33:25Z</dcterms:modified>
</cp:coreProperties>
</file>